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586" r:id="rId1"/>
  </p:sldMasterIdLst>
  <p:notesMasterIdLst>
    <p:notesMasterId r:id="rId25"/>
  </p:notesMasterIdLst>
  <p:handoutMasterIdLst>
    <p:handoutMasterId r:id="rId26"/>
  </p:handoutMasterIdLst>
  <p:sldIdLst>
    <p:sldId id="256" r:id="rId2"/>
    <p:sldId id="263" r:id="rId3"/>
    <p:sldId id="264" r:id="rId4"/>
    <p:sldId id="265" r:id="rId5"/>
    <p:sldId id="266" r:id="rId6"/>
    <p:sldId id="267" r:id="rId7"/>
    <p:sldId id="262" r:id="rId8"/>
    <p:sldId id="268" r:id="rId9"/>
    <p:sldId id="275" r:id="rId10"/>
    <p:sldId id="269" r:id="rId11"/>
    <p:sldId id="277" r:id="rId12"/>
    <p:sldId id="270" r:id="rId13"/>
    <p:sldId id="278" r:id="rId14"/>
    <p:sldId id="271" r:id="rId15"/>
    <p:sldId id="272" r:id="rId16"/>
    <p:sldId id="273" r:id="rId17"/>
    <p:sldId id="274" r:id="rId18"/>
    <p:sldId id="276" r:id="rId19"/>
    <p:sldId id="260" r:id="rId20"/>
    <p:sldId id="257" r:id="rId21"/>
    <p:sldId id="261" r:id="rId22"/>
    <p:sldId id="259" r:id="rId23"/>
    <p:sldId id="258" r:id="rId24"/>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008000"/>
    <a:srgbClr val="2DA2BF"/>
    <a:srgbClr val="000000"/>
    <a:srgbClr val="0099FF"/>
    <a:srgbClr val="66FF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90104" autoAdjust="0"/>
  </p:normalViewPr>
  <p:slideViewPr>
    <p:cSldViewPr>
      <p:cViewPr varScale="1">
        <p:scale>
          <a:sx n="105" d="100"/>
          <a:sy n="105" d="100"/>
        </p:scale>
        <p:origin x="792"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80"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36867" name="Rectangle 3"/>
          <p:cNvSpPr>
            <a:spLocks noGrp="1" noChangeArrowheads="1"/>
          </p:cNvSpPr>
          <p:nvPr>
            <p:ph type="dt" sz="quarter" idx="1"/>
          </p:nvPr>
        </p:nvSpPr>
        <p:spPr bwMode="auto">
          <a:xfrm>
            <a:off x="3971655"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algn="r" eaLnBrk="1" hangingPunct="1">
              <a:defRPr sz="1200">
                <a:solidFill>
                  <a:schemeClr val="tx1"/>
                </a:solidFill>
                <a:cs typeface="Arial" panose="020B0604020202020204" pitchFamily="34" charset="0"/>
              </a:defRPr>
            </a:lvl1pPr>
          </a:lstStyle>
          <a:p>
            <a:pPr>
              <a:defRPr/>
            </a:pPr>
            <a:endParaRPr lang="en-US" altLang="en-US"/>
          </a:p>
        </p:txBody>
      </p:sp>
      <p:sp>
        <p:nvSpPr>
          <p:cNvPr id="36868" name="Rectangle 4"/>
          <p:cNvSpPr>
            <a:spLocks noGrp="1" noChangeArrowheads="1"/>
          </p:cNvSpPr>
          <p:nvPr>
            <p:ph type="ftr" sz="quarter" idx="2"/>
          </p:nvPr>
        </p:nvSpPr>
        <p:spPr bwMode="auto">
          <a:xfrm>
            <a:off x="1"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36869" name="Rectangle 5"/>
          <p:cNvSpPr>
            <a:spLocks noGrp="1" noChangeArrowheads="1"/>
          </p:cNvSpPr>
          <p:nvPr>
            <p:ph type="sldNum" sz="quarter" idx="3"/>
          </p:nvPr>
        </p:nvSpPr>
        <p:spPr bwMode="auto">
          <a:xfrm>
            <a:off x="3971655"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algn="r" eaLnBrk="1" hangingPunct="1">
              <a:defRPr sz="1200">
                <a:solidFill>
                  <a:schemeClr val="tx1"/>
                </a:solidFill>
              </a:defRPr>
            </a:lvl1pPr>
          </a:lstStyle>
          <a:p>
            <a:fld id="{08293D55-8E58-4F9A-92C1-9286810D3A7D}" type="slidenum">
              <a:rPr lang="en-US" altLang="en-US"/>
              <a:pPr/>
              <a:t>‹#›</a:t>
            </a:fld>
            <a:endParaRPr lang="en-US" altLang="en-US"/>
          </a:p>
        </p:txBody>
      </p:sp>
    </p:spTree>
    <p:extLst>
      <p:ext uri="{BB962C8B-B14F-4D97-AF65-F5344CB8AC3E}">
        <p14:creationId xmlns:p14="http://schemas.microsoft.com/office/powerpoint/2010/main" val="2558311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1"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60419" name="Rectangle 3"/>
          <p:cNvSpPr>
            <a:spLocks noGrp="1" noChangeArrowheads="1"/>
          </p:cNvSpPr>
          <p:nvPr>
            <p:ph type="dt" idx="1"/>
          </p:nvPr>
        </p:nvSpPr>
        <p:spPr bwMode="auto">
          <a:xfrm>
            <a:off x="3971655"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algn="r" eaLnBrk="1" hangingPunct="1">
              <a:defRPr sz="1200">
                <a:solidFill>
                  <a:schemeClr val="tx1"/>
                </a:solidFill>
                <a:cs typeface="Arial" panose="020B0604020202020204" pitchFamily="34" charset="0"/>
              </a:defRPr>
            </a:lvl1pPr>
          </a:lstStyle>
          <a:p>
            <a:pPr>
              <a:defRPr/>
            </a:pPr>
            <a:endParaRPr lang="en-US" altLang="en-US"/>
          </a:p>
        </p:txBody>
      </p:sp>
      <p:sp>
        <p:nvSpPr>
          <p:cNvPr id="37892" name="Rectangle 4"/>
          <p:cNvSpPr>
            <a:spLocks noGrp="1" noRot="1" noChangeAspect="1" noChangeArrowheads="1" noTextEdit="1"/>
          </p:cNvSpPr>
          <p:nvPr>
            <p:ph type="sldImg" idx="2"/>
          </p:nvPr>
        </p:nvSpPr>
        <p:spPr bwMode="auto">
          <a:xfrm>
            <a:off x="427038" y="693738"/>
            <a:ext cx="61563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700881" y="4386507"/>
            <a:ext cx="5608640" cy="4156548"/>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0422" name="Rectangle 6"/>
          <p:cNvSpPr>
            <a:spLocks noGrp="1" noChangeArrowheads="1"/>
          </p:cNvSpPr>
          <p:nvPr>
            <p:ph type="ftr" sz="quarter" idx="4"/>
          </p:nvPr>
        </p:nvSpPr>
        <p:spPr bwMode="auto">
          <a:xfrm>
            <a:off x="1"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60423" name="Rectangle 7"/>
          <p:cNvSpPr>
            <a:spLocks noGrp="1" noChangeArrowheads="1"/>
          </p:cNvSpPr>
          <p:nvPr>
            <p:ph type="sldNum" sz="quarter" idx="5"/>
          </p:nvPr>
        </p:nvSpPr>
        <p:spPr bwMode="auto">
          <a:xfrm>
            <a:off x="3971655"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algn="r" eaLnBrk="1" hangingPunct="1">
              <a:defRPr sz="1200">
                <a:solidFill>
                  <a:schemeClr val="tx1"/>
                </a:solidFill>
              </a:defRPr>
            </a:lvl1pPr>
          </a:lstStyle>
          <a:p>
            <a:fld id="{6BE2FA0C-BC7C-44C1-BC79-03FB4E3A3392}" type="slidenum">
              <a:rPr lang="en-US" altLang="en-US"/>
              <a:pPr/>
              <a:t>‹#›</a:t>
            </a:fld>
            <a:endParaRPr lang="en-US" altLang="en-US"/>
          </a:p>
        </p:txBody>
      </p:sp>
    </p:spTree>
    <p:extLst>
      <p:ext uri="{BB962C8B-B14F-4D97-AF65-F5344CB8AC3E}">
        <p14:creationId xmlns:p14="http://schemas.microsoft.com/office/powerpoint/2010/main" val="3608241574"/>
      </p:ext>
    </p:extLst>
  </p:cSld>
  <p:clrMap bg1="lt1" tx1="dk1" bg2="lt2" tx2="dk2" accent1="accent1" accent2="accent2" accent3="accent3" accent4="accent4" accent5="accent5" accent6="accent6" hlink="hlink" folHlink="folHlink"/>
  <p:notesStyle>
    <a:lvl1pPr marL="1714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1pPr>
    <a:lvl2pPr marL="6286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2pPr>
    <a:lvl3pPr marL="10858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3pPr>
    <a:lvl4pPr marL="15430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4pPr>
    <a:lvl5pPr marL="20002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427038" y="693738"/>
            <a:ext cx="6156325" cy="3463925"/>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053" indent="-285405">
              <a:defRPr sz="1400">
                <a:solidFill>
                  <a:schemeClr val="bg1"/>
                </a:solidFill>
                <a:latin typeface="Calibri" panose="020F0502020204030204" pitchFamily="34" charset="0"/>
                <a:cs typeface="Arial" panose="020B0604020202020204" pitchFamily="34" charset="0"/>
              </a:defRPr>
            </a:lvl2pPr>
            <a:lvl3pPr marL="1141621" indent="-228325">
              <a:defRPr sz="1400">
                <a:solidFill>
                  <a:schemeClr val="bg1"/>
                </a:solidFill>
                <a:latin typeface="Calibri" panose="020F0502020204030204" pitchFamily="34" charset="0"/>
                <a:cs typeface="Arial" panose="020B0604020202020204" pitchFamily="34" charset="0"/>
              </a:defRPr>
            </a:lvl3pPr>
            <a:lvl4pPr marL="1598269" indent="-228325">
              <a:defRPr sz="1400">
                <a:solidFill>
                  <a:schemeClr val="bg1"/>
                </a:solidFill>
                <a:latin typeface="Calibri" panose="020F0502020204030204" pitchFamily="34" charset="0"/>
                <a:cs typeface="Arial" panose="020B0604020202020204" pitchFamily="34" charset="0"/>
              </a:defRPr>
            </a:lvl4pPr>
            <a:lvl5pPr marL="2054917" indent="-228325">
              <a:defRPr sz="1400">
                <a:solidFill>
                  <a:schemeClr val="bg1"/>
                </a:solidFill>
                <a:latin typeface="Calibri" panose="020F0502020204030204" pitchFamily="34" charset="0"/>
                <a:cs typeface="Arial" panose="020B0604020202020204" pitchFamily="34" charset="0"/>
              </a:defRPr>
            </a:lvl5pPr>
            <a:lvl6pPr marL="2511565"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68213"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4861"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1509"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6F99E25-CB39-47CE-A1BB-A7EB82D48336}" type="slidenum">
              <a:rPr lang="en-US" altLang="en-US" sz="1200">
                <a:solidFill>
                  <a:schemeClr val="tx1"/>
                </a:solidFill>
              </a:rPr>
              <a:pPr/>
              <a:t>1</a:t>
            </a:fld>
            <a:endParaRPr lang="en-US" altLang="en-US" sz="1200">
              <a:solidFill>
                <a:schemeClr val="tx1"/>
              </a:solidFill>
            </a:endParaRPr>
          </a:p>
        </p:txBody>
      </p:sp>
    </p:spTree>
    <p:extLst>
      <p:ext uri="{BB962C8B-B14F-4D97-AF65-F5344CB8AC3E}">
        <p14:creationId xmlns:p14="http://schemas.microsoft.com/office/powerpoint/2010/main" val="134815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E2FA0C-BC7C-44C1-BC79-03FB4E3A3392}" type="slidenum">
              <a:rPr lang="en-US" altLang="en-US" smtClean="0"/>
              <a:pPr/>
              <a:t>16</a:t>
            </a:fld>
            <a:endParaRPr lang="en-US" altLang="en-US"/>
          </a:p>
        </p:txBody>
      </p:sp>
    </p:spTree>
    <p:extLst>
      <p:ext uri="{BB962C8B-B14F-4D97-AF65-F5344CB8AC3E}">
        <p14:creationId xmlns:p14="http://schemas.microsoft.com/office/powerpoint/2010/main" val="174975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3" name="Subtitle 2"/>
          <p:cNvSpPr>
            <a:spLocks noGrp="1"/>
          </p:cNvSpPr>
          <p:nvPr>
            <p:ph type="subTitle" idx="1"/>
          </p:nvPr>
        </p:nvSpPr>
        <p:spPr>
          <a:xfrm>
            <a:off x="916505" y="3697341"/>
            <a:ext cx="6966441" cy="1112839"/>
          </a:xfrm>
          <a:prstGeom prst="rect">
            <a:avLst/>
          </a:prstGeom>
        </p:spPr>
        <p:txBody>
          <a:bodyPr anchor="ctr">
            <a:noAutofit/>
          </a:bodyPr>
          <a:lstStyle>
            <a:lvl1pPr marL="0" indent="0" algn="ctr">
              <a:spcBef>
                <a:spcPts val="0"/>
              </a:spcBef>
              <a:buNone/>
              <a:defRPr sz="3200">
                <a:solidFill>
                  <a:schemeClr val="bg1"/>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2"/>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0" name="Rectangle 9"/>
          <p:cNvSpPr/>
          <p:nvPr/>
        </p:nvSpPr>
        <p:spPr>
          <a:xfrm>
            <a:off x="3" y="5056021"/>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Title 5"/>
          <p:cNvSpPr>
            <a:spLocks noGrp="1"/>
          </p:cNvSpPr>
          <p:nvPr>
            <p:ph type="title"/>
          </p:nvPr>
        </p:nvSpPr>
        <p:spPr>
          <a:xfrm>
            <a:off x="914458"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1"/>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397645633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35883A3-290F-4D8E-917D-470428A41C6A}" type="datetime1">
              <a:rPr lang="en-US" smtClean="0"/>
              <a:pPr/>
              <a:t>11/18/2018</a:t>
            </a:fld>
            <a:endParaRPr lang="en-US"/>
          </a:p>
        </p:txBody>
      </p:sp>
      <p:sp>
        <p:nvSpPr>
          <p:cNvPr id="4" name="Footer Placeholder 3"/>
          <p:cNvSpPr>
            <a:spLocks noGrp="1"/>
          </p:cNvSpPr>
          <p:nvPr>
            <p:ph type="ftr" sz="quarter" idx="11"/>
          </p:nvPr>
        </p:nvSpPr>
        <p:spPr/>
        <p:txBody>
          <a:bodyPr/>
          <a:lstStyle/>
          <a:p>
            <a:pPr>
              <a:defRPr/>
            </a:pPr>
            <a:r>
              <a:rPr lang="en-US" dirty="0" smtClean="0"/>
              <a:t>NTTC Training – TY2018</a:t>
            </a:r>
            <a:endParaRPr lang="en-US" dirty="0"/>
          </a:p>
        </p:txBody>
      </p:sp>
      <p:sp>
        <p:nvSpPr>
          <p:cNvPr id="5" name="Slide Number Placeholder 4"/>
          <p:cNvSpPr>
            <a:spLocks noGrp="1"/>
          </p:cNvSpPr>
          <p:nvPr>
            <p:ph type="sldNum" sz="quarter" idx="12"/>
          </p:nvPr>
        </p:nvSpPr>
        <p:spPr/>
        <p:txBody>
          <a:bodyPr/>
          <a:lstStyle/>
          <a:p>
            <a:fld id="{051D5709-2E73-4071-95BC-9033225E411F}" type="slidenum">
              <a:rPr lang="en-US" altLang="en-US" smtClean="0"/>
              <a:pPr/>
              <a:t>‹#›</a:t>
            </a:fld>
            <a:endParaRPr lang="en-US" altLang="en-US"/>
          </a:p>
        </p:txBody>
      </p:sp>
      <p:sp>
        <p:nvSpPr>
          <p:cNvPr id="6" name="Text Placeholder 5"/>
          <p:cNvSpPr>
            <a:spLocks noGrp="1"/>
          </p:cNvSpPr>
          <p:nvPr>
            <p:ph type="body" sz="quarter" idx="15"/>
          </p:nvPr>
        </p:nvSpPr>
        <p:spPr>
          <a:xfrm>
            <a:off x="1282701"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4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152567044"/>
      </p:ext>
    </p:extLst>
  </p:cSld>
  <p:clrMapOvr>
    <a:masterClrMapping/>
  </p:clrMapOvr>
  <p:timing>
    <p:tnLst>
      <p:par>
        <p:cTn id="1" dur="indefinite" restart="never" nodeType="tmRoot"/>
      </p:par>
    </p:tnLst>
  </p:timing>
  <p:hf hdr="0" dt="0"/>
  <p:extLst mod="1">
    <p:ext uri="{DCECCB84-F9BA-43D5-87BE-67443E8EF086}">
      <p15:sldGuideLst xmlns:p15="http://schemas.microsoft.com/office/powerpoint/2012/main">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1" y="1535113"/>
            <a:ext cx="4663440" cy="639763"/>
          </a:xfrm>
          <a:prstGeom prst="rect">
            <a:avLst/>
          </a:prstGeom>
        </p:spPr>
        <p:txBody>
          <a:bodyPr anchor="b"/>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7" y="1535113"/>
            <a:ext cx="4663440" cy="639763"/>
          </a:xfrm>
          <a:prstGeom prst="rect">
            <a:avLst/>
          </a:prstGeom>
        </p:spPr>
        <p:txBody>
          <a:bodyPr anchor="b">
            <a:noAutofit/>
          </a:bodyPr>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35883A3-290F-4D8E-917D-470428A41C6A}" type="datetime1">
              <a:rPr lang="en-US" smtClean="0"/>
              <a:pPr/>
              <a:t>11/18/2018</a:t>
            </a:fld>
            <a:endParaRPr lang="en-US"/>
          </a:p>
        </p:txBody>
      </p:sp>
      <p:sp>
        <p:nvSpPr>
          <p:cNvPr id="8" name="Footer Placeholder 7"/>
          <p:cNvSpPr>
            <a:spLocks noGrp="1"/>
          </p:cNvSpPr>
          <p:nvPr>
            <p:ph type="ftr" sz="quarter" idx="11"/>
          </p:nvPr>
        </p:nvSpPr>
        <p:spPr/>
        <p:txBody>
          <a:bodyPr/>
          <a:lstStyle/>
          <a:p>
            <a:pPr>
              <a:defRPr/>
            </a:pPr>
            <a:r>
              <a:rPr lang="en-US" dirty="0" smtClean="0"/>
              <a:t>NTTC Training – TY2018</a:t>
            </a:r>
            <a:endParaRPr lang="en-US" dirty="0"/>
          </a:p>
        </p:txBody>
      </p:sp>
      <p:sp>
        <p:nvSpPr>
          <p:cNvPr id="9" name="Slide Number Placeholder 8"/>
          <p:cNvSpPr>
            <a:spLocks noGrp="1"/>
          </p:cNvSpPr>
          <p:nvPr>
            <p:ph type="sldNum" sz="quarter" idx="12"/>
          </p:nvPr>
        </p:nvSpPr>
        <p:spPr/>
        <p:txBody>
          <a:bodyPr/>
          <a:lstStyle/>
          <a:p>
            <a:fld id="{051D5709-2E73-4071-95BC-9033225E411F}" type="slidenum">
              <a:rPr lang="en-US" altLang="en-US" smtClean="0"/>
              <a:pPr/>
              <a:t>‹#›</a:t>
            </a:fld>
            <a:endParaRPr lang="en-US" altLang="en-US"/>
          </a:p>
        </p:txBody>
      </p:sp>
      <p:sp>
        <p:nvSpPr>
          <p:cNvPr id="10" name="Text Placeholder 9"/>
          <p:cNvSpPr>
            <a:spLocks noGrp="1"/>
          </p:cNvSpPr>
          <p:nvPr>
            <p:ph type="body" sz="quarter" idx="13"/>
          </p:nvPr>
        </p:nvSpPr>
        <p:spPr>
          <a:xfrm>
            <a:off x="1270001" y="2174878"/>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7" y="2174878"/>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21291052"/>
      </p:ext>
    </p:extLst>
  </p:cSld>
  <p:clrMapOvr>
    <a:masterClrMapping/>
  </p:clrMapOvr>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051D5709-2E73-4071-95BC-9033225E411F}" type="slidenum">
              <a:rPr lang="en-US" altLang="en-US" smtClean="0"/>
              <a:pPr/>
              <a:t>‹#›</a:t>
            </a:fld>
            <a:endParaRPr lang="en-US" altLang="en-US"/>
          </a:p>
        </p:txBody>
      </p:sp>
      <p:sp>
        <p:nvSpPr>
          <p:cNvPr id="4" name="Content Placeholder 3"/>
          <p:cNvSpPr>
            <a:spLocks noGrp="1"/>
          </p:cNvSpPr>
          <p:nvPr>
            <p:ph sz="quarter" idx="12"/>
          </p:nvPr>
        </p:nvSpPr>
        <p:spPr>
          <a:xfrm>
            <a:off x="1278833" y="1761435"/>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8" y="4108454"/>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96953810"/>
      </p:ext>
    </p:extLst>
  </p:cSld>
  <p:clrMapOvr>
    <a:masterClrMapping/>
  </p:clrMapOvr>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A95878-70F8-4FDB-887B-4B5F72E269C2}" type="datetime1">
              <a:rPr lang="en-US" smtClean="0"/>
              <a:pPr/>
              <a:t>11/18/2018</a:t>
            </a:fld>
            <a:endParaRPr lang="en-US" dirty="0"/>
          </a:p>
        </p:txBody>
      </p:sp>
      <p:sp>
        <p:nvSpPr>
          <p:cNvPr id="4" name="Footer Placeholder 3"/>
          <p:cNvSpPr>
            <a:spLocks noGrp="1"/>
          </p:cNvSpPr>
          <p:nvPr>
            <p:ph type="ftr" sz="quarter" idx="11"/>
          </p:nvPr>
        </p:nvSpPr>
        <p:spPr/>
        <p:txBody>
          <a:bodyPr/>
          <a:lstStyle/>
          <a:p>
            <a:pPr>
              <a:defRPr/>
            </a:pPr>
            <a:r>
              <a:rPr lang="en-US" dirty="0" smtClean="0"/>
              <a:t>NTTC Training – TY2018</a:t>
            </a:r>
            <a:endParaRPr lang="en-US" dirty="0"/>
          </a:p>
        </p:txBody>
      </p:sp>
      <p:sp>
        <p:nvSpPr>
          <p:cNvPr id="5" name="Slide Number Placeholder 4"/>
          <p:cNvSpPr>
            <a:spLocks noGrp="1"/>
          </p:cNvSpPr>
          <p:nvPr>
            <p:ph type="sldNum" sz="quarter" idx="12"/>
          </p:nvPr>
        </p:nvSpPr>
        <p:spPr/>
        <p:txBody>
          <a:bodyPr/>
          <a:lstStyle/>
          <a:p>
            <a:fld id="{51537707-39A7-40D5-AAE6-4AA2FD5C0E30}" type="slidenum">
              <a:rPr lang="en-US" altLang="en-US" smtClean="0"/>
              <a:pPr/>
              <a:t>‹#›</a:t>
            </a:fld>
            <a:endParaRPr lang="en-US" alt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37381570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C6CC9-65BA-4225-B0E1-03912EE60836}" type="datetime1">
              <a:rPr lang="en-US" smtClean="0"/>
              <a:pPr/>
              <a:t>11/18/2018</a:t>
            </a:fld>
            <a:endParaRPr lang="en-US"/>
          </a:p>
        </p:txBody>
      </p:sp>
      <p:sp>
        <p:nvSpPr>
          <p:cNvPr id="3" name="Footer Placeholder 2"/>
          <p:cNvSpPr>
            <a:spLocks noGrp="1"/>
          </p:cNvSpPr>
          <p:nvPr>
            <p:ph type="ftr" sz="quarter" idx="11"/>
          </p:nvPr>
        </p:nvSpPr>
        <p:spPr/>
        <p:txBody>
          <a:bodyPr/>
          <a:lstStyle/>
          <a:p>
            <a:pPr>
              <a:defRPr/>
            </a:pPr>
            <a:r>
              <a:rPr lang="en-US" dirty="0" smtClean="0"/>
              <a:t>NTTC Training – TY2018</a:t>
            </a:r>
            <a:endParaRPr lang="en-US" dirty="0"/>
          </a:p>
        </p:txBody>
      </p:sp>
      <p:sp>
        <p:nvSpPr>
          <p:cNvPr id="4" name="Slide Number Placeholder 3"/>
          <p:cNvSpPr>
            <a:spLocks noGrp="1"/>
          </p:cNvSpPr>
          <p:nvPr>
            <p:ph type="sldNum" sz="quarter" idx="12"/>
          </p:nvPr>
        </p:nvSpPr>
        <p:spPr/>
        <p:txBody>
          <a:bodyPr/>
          <a:lstStyle/>
          <a:p>
            <a:fld id="{01E6117F-B487-4799-A455-8CE350C9A1E5}" type="slidenum">
              <a:rPr lang="en-US" altLang="en-US" smtClean="0"/>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Tree>
    <p:extLst>
      <p:ext uri="{BB962C8B-B14F-4D97-AF65-F5344CB8AC3E}">
        <p14:creationId xmlns:p14="http://schemas.microsoft.com/office/powerpoint/2010/main" val="114459309"/>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883A3-290F-4D8E-917D-470428A41C6A}" type="datetime1">
              <a:rPr lang="en-US" smtClean="0"/>
              <a:pPr/>
              <a:t>11/18/2018</a:t>
            </a:fld>
            <a:endParaRPr lang="en-US" dirty="0"/>
          </a:p>
        </p:txBody>
      </p:sp>
      <p:sp>
        <p:nvSpPr>
          <p:cNvPr id="3" name="Footer Placeholder 2"/>
          <p:cNvSpPr>
            <a:spLocks noGrp="1"/>
          </p:cNvSpPr>
          <p:nvPr>
            <p:ph type="ftr" sz="quarter" idx="11"/>
          </p:nvPr>
        </p:nvSpPr>
        <p:spPr/>
        <p:txBody>
          <a:bodyPr/>
          <a:lstStyle/>
          <a:p>
            <a:pPr>
              <a:defRPr/>
            </a:pPr>
            <a:r>
              <a:rPr lang="en-US" dirty="0" smtClean="0"/>
              <a:t>NTTC Training – TY2018</a:t>
            </a:r>
            <a:endParaRPr lang="en-US" dirty="0"/>
          </a:p>
        </p:txBody>
      </p:sp>
      <p:sp>
        <p:nvSpPr>
          <p:cNvPr id="4" name="Slide Number Placeholder 3"/>
          <p:cNvSpPr>
            <a:spLocks noGrp="1"/>
          </p:cNvSpPr>
          <p:nvPr>
            <p:ph type="sldNum" sz="quarter" idx="12"/>
          </p:nvPr>
        </p:nvSpPr>
        <p:spPr>
          <a:xfrm>
            <a:off x="1298942" y="6265304"/>
            <a:ext cx="518079" cy="365125"/>
          </a:xfrm>
        </p:spPr>
        <p:txBody>
          <a:bodyPr/>
          <a:lstStyle/>
          <a:p>
            <a:fld id="{051D5709-2E73-4071-95BC-9033225E411F}" type="slidenum">
              <a:rPr lang="en-US" altLang="en-US" smtClean="0"/>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7" name="Rectangle 6"/>
          <p:cNvSpPr/>
          <p:nvPr/>
        </p:nvSpPr>
        <p:spPr>
          <a:xfrm rot="16200000">
            <a:off x="-2828543"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solidFill>
                <a:schemeClr val="bg1"/>
              </a:solidFill>
              <a:latin typeface="+mj-lt"/>
            </a:endParaRPr>
          </a:p>
        </p:txBody>
      </p:sp>
      <p:sp>
        <p:nvSpPr>
          <p:cNvPr id="8" name="Title Placeholder 1"/>
          <p:cNvSpPr>
            <a:spLocks noGrp="1"/>
          </p:cNvSpPr>
          <p:nvPr>
            <p:ph type="title"/>
          </p:nvPr>
        </p:nvSpPr>
        <p:spPr>
          <a:xfrm rot="16200000">
            <a:off x="-2255519" y="2278381"/>
            <a:ext cx="5730240" cy="1143001"/>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51816" y="6132291"/>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979857186"/>
      </p:ext>
    </p:extLst>
  </p:cSld>
  <p:clrMapOvr>
    <a:masterClrMapping/>
  </p:clrMapOvr>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61979" y="2133600"/>
            <a:ext cx="4876800" cy="386963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400800" y="2133600"/>
            <a:ext cx="4876800" cy="386963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0" name="Title 9"/>
          <p:cNvSpPr>
            <a:spLocks noGrp="1"/>
          </p:cNvSpPr>
          <p:nvPr>
            <p:ph type="title"/>
          </p:nvPr>
        </p:nvSpPr>
        <p:spPr/>
        <p:txBody>
          <a:bodyPr/>
          <a:lstStyle>
            <a:lvl1pPr>
              <a:defRPr/>
            </a:lvl1pPr>
          </a:lstStyle>
          <a:p>
            <a:r>
              <a:rPr lang="en-US"/>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a:t>NTTC Training – </a:t>
            </a:r>
            <a:r>
              <a:rPr lang="en-US" dirty="0" smtClean="0"/>
              <a:t>TY2018</a:t>
            </a:r>
            <a:endParaRPr lang="en-US" dirty="0"/>
          </a:p>
        </p:txBody>
      </p:sp>
      <p:sp>
        <p:nvSpPr>
          <p:cNvPr id="12" name="Slide Number Placeholder 11"/>
          <p:cNvSpPr>
            <a:spLocks noGrp="1"/>
          </p:cNvSpPr>
          <p:nvPr>
            <p:ph type="sldNum" sz="quarter" idx="11"/>
          </p:nvPr>
        </p:nvSpPr>
        <p:spPr/>
        <p:txBody>
          <a:bodyPr/>
          <a:lstStyle/>
          <a:p>
            <a:fld id="{16107678-0313-454C-81C0-35027F319CF1}" type="slidenum">
              <a:rPr lang="en-US" altLang="en-US" smtClean="0"/>
              <a:pPr/>
              <a:t>‹#›</a:t>
            </a:fld>
            <a:endParaRPr lang="en-US" altLang="en-US"/>
          </a:p>
        </p:txBody>
      </p:sp>
    </p:spTree>
    <p:extLst>
      <p:ext uri="{BB962C8B-B14F-4D97-AF65-F5344CB8AC3E}">
        <p14:creationId xmlns:p14="http://schemas.microsoft.com/office/powerpoint/2010/main" val="13803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121917" tIns="60958" rIns="121917" bIns="60958" rtlCol="0" anchor="ctr"/>
          <a:lstStyle>
            <a:lvl1pPr algn="l">
              <a:defRPr sz="1200">
                <a:solidFill>
                  <a:schemeClr val="tx1">
                    <a:tint val="75000"/>
                  </a:schemeClr>
                </a:solidFill>
              </a:defRPr>
            </a:lvl1pPr>
          </a:lstStyle>
          <a:p>
            <a:fld id="{935883A3-290F-4D8E-917D-470428A41C6A}" type="datetime1">
              <a:rPr lang="en-US" smtClean="0"/>
              <a:pPr/>
              <a:t>11/18/2018</a:t>
            </a:fld>
            <a:endParaRPr lang="en-US" dirty="0"/>
          </a:p>
        </p:txBody>
      </p:sp>
      <p:sp>
        <p:nvSpPr>
          <p:cNvPr id="5" name="Footer Placeholder 4"/>
          <p:cNvSpPr>
            <a:spLocks noGrp="1"/>
          </p:cNvSpPr>
          <p:nvPr>
            <p:ph type="ftr" sz="quarter" idx="3"/>
          </p:nvPr>
        </p:nvSpPr>
        <p:spPr>
          <a:xfrm>
            <a:off x="3476489" y="6265304"/>
            <a:ext cx="3860800" cy="365125"/>
          </a:xfrm>
          <a:prstGeom prst="rect">
            <a:avLst/>
          </a:prstGeom>
        </p:spPr>
        <p:txBody>
          <a:bodyPr vert="horz" lIns="121917" tIns="60958" rIns="121917" bIns="60958" rtlCol="0" anchor="ctr"/>
          <a:lstStyle>
            <a:lvl1pPr algn="ctr">
              <a:defRPr sz="1200">
                <a:solidFill>
                  <a:schemeClr val="tx1">
                    <a:tint val="75000"/>
                  </a:schemeClr>
                </a:solidFill>
              </a:defRPr>
            </a:lvl1pPr>
          </a:lstStyle>
          <a:p>
            <a:pPr>
              <a:defRPr/>
            </a:pPr>
            <a:r>
              <a:rPr lang="en-US" dirty="0" smtClean="0"/>
              <a:t>NTTC Training – TY2018</a:t>
            </a:r>
            <a:endParaRPr lang="en-US" dirty="0"/>
          </a:p>
        </p:txBody>
      </p:sp>
      <p:sp>
        <p:nvSpPr>
          <p:cNvPr id="6" name="Slide Number Placeholder 5"/>
          <p:cNvSpPr>
            <a:spLocks noGrp="1"/>
          </p:cNvSpPr>
          <p:nvPr>
            <p:ph type="sldNum" sz="quarter" idx="4"/>
          </p:nvPr>
        </p:nvSpPr>
        <p:spPr>
          <a:xfrm>
            <a:off x="609603" y="6265304"/>
            <a:ext cx="936487" cy="365125"/>
          </a:xfrm>
          <a:prstGeom prst="rect">
            <a:avLst/>
          </a:prstGeom>
        </p:spPr>
        <p:txBody>
          <a:bodyPr vert="horz" lIns="121917" tIns="60958" rIns="121917" bIns="60958" rtlCol="0" anchor="ctr"/>
          <a:lstStyle>
            <a:lvl1pPr algn="r">
              <a:defRPr sz="1200">
                <a:solidFill>
                  <a:schemeClr val="tx1">
                    <a:tint val="75000"/>
                  </a:schemeClr>
                </a:solidFill>
              </a:defRPr>
            </a:lvl1pPr>
          </a:lstStyle>
          <a:p>
            <a:fld id="{051D5709-2E73-4071-95BC-9033225E411F}" type="slidenum">
              <a:rPr lang="en-US" altLang="en-US" smtClean="0"/>
              <a:pPr/>
              <a:t>‹#›</a:t>
            </a:fld>
            <a:endParaRPr lang="en-US" altLang="en-US"/>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90" y="6174257"/>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121917" tIns="60958" rIns="121917" bIns="60958"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8" y="6174257"/>
            <a:ext cx="3148613" cy="547219"/>
          </a:xfrm>
          <a:prstGeom prst="rect">
            <a:avLst/>
          </a:prstGeom>
        </p:spPr>
      </p:pic>
      <p:sp>
        <p:nvSpPr>
          <p:cNvPr id="12" name="Rectangle 11"/>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3" name="Rectangle 12"/>
          <p:cNvSpPr/>
          <p:nvPr/>
        </p:nvSpPr>
        <p:spPr>
          <a:xfrm>
            <a:off x="0" y="1182570"/>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4118086295"/>
      </p:ext>
    </p:extLst>
  </p:cSld>
  <p:clrMap bg1="lt1" tx1="dk1" bg2="lt2" tx2="dk2" accent1="accent1" accent2="accent2" accent3="accent3" accent4="accent4" accent5="accent5" accent6="accent6" hlink="hlink" folHlink="folHlink"/>
  <p:sldLayoutIdLst>
    <p:sldLayoutId id="2147484587" r:id="rId1"/>
    <p:sldLayoutId id="2147484589" r:id="rId2"/>
    <p:sldLayoutId id="2147484590" r:id="rId3"/>
    <p:sldLayoutId id="2147484591" r:id="rId4"/>
    <p:sldLayoutId id="2147484592" r:id="rId5"/>
    <p:sldLayoutId id="2147484593" r:id="rId6"/>
    <p:sldLayoutId id="2147484594" r:id="rId7"/>
    <p:sldLayoutId id="2147484595" r:id="rId8"/>
  </p:sldLayoutIdLst>
  <p:transition>
    <p:fade/>
  </p:transition>
  <p:timing>
    <p:tnLst>
      <p:par>
        <p:cTn id="1" dur="indefinite" restart="never" nodeType="tmRoot"/>
      </p:par>
    </p:tnLst>
  </p:timing>
  <p:hf hdr="0" dt="0"/>
  <p:txStyles>
    <p:titleStyle>
      <a:lvl1pPr algn="l" defTabSz="457178" rtl="0" eaLnBrk="1" latinLnBrk="0" hangingPunct="1">
        <a:spcBef>
          <a:spcPct val="0"/>
        </a:spcBef>
        <a:buNone/>
        <a:defRPr sz="4000" b="1" kern="1200">
          <a:solidFill>
            <a:schemeClr val="bg1"/>
          </a:solidFill>
          <a:latin typeface="+mj-lt"/>
          <a:ea typeface="+mj-ea"/>
          <a:cs typeface="+mj-cs"/>
        </a:defRPr>
      </a:lvl1pPr>
    </p:titleStyle>
    <p:bodyStyle>
      <a:lvl1pPr marL="341305" indent="-341305" algn="l" defTabSz="457178"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377" indent="-338130" algn="l" defTabSz="457178"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15" indent="-285744" algn="l" defTabSz="457178"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7"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6"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3"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pos="1067" userDrawn="1">
          <p15:clr>
            <a:srgbClr val="F26B43"/>
          </p15:clr>
        </p15:guide>
        <p15:guide id="6" pos="683" userDrawn="1">
          <p15:clr>
            <a:srgbClr val="F26B43"/>
          </p15:clr>
        </p15:guide>
        <p15:guide id="9" pos="800" userDrawn="1">
          <p15:clr>
            <a:srgbClr val="F26B43"/>
          </p15:clr>
        </p15:guide>
        <p15:guide id="10" orient="horz" pos="1344" userDrawn="1">
          <p15:clr>
            <a:srgbClr val="F26B43"/>
          </p15:clr>
        </p15:guide>
        <p15:guide id="11" pos="512" userDrawn="1">
          <p15:clr>
            <a:srgbClr val="F26B43"/>
          </p15:clr>
        </p15:guide>
        <p15:guide id="12" orient="horz" pos="1056" userDrawn="1">
          <p15:clr>
            <a:srgbClr val="F26B43"/>
          </p15:clr>
        </p15:guide>
        <p15:guide id="13" orient="horz" pos="828" userDrawn="1">
          <p15:clr>
            <a:srgbClr val="F26B43"/>
          </p15:clr>
        </p15:guide>
        <p15:guide id="14" pos="6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4"/>
          <p:cNvSpPr>
            <a:spLocks noGrp="1"/>
          </p:cNvSpPr>
          <p:nvPr>
            <p:ph type="subTitle" idx="1"/>
          </p:nvPr>
        </p:nvSpPr>
        <p:spPr/>
        <p:txBody>
          <a:bodyPr/>
          <a:lstStyle/>
          <a:p>
            <a:pPr eaLnBrk="1" hangingPunct="1"/>
            <a:r>
              <a:rPr lang="en-US" altLang="en-US" dirty="0" smtClean="0"/>
              <a:t>New Jersey Slides</a:t>
            </a:r>
            <a:endParaRPr lang="en-US" altLang="en-US" dirty="0"/>
          </a:p>
          <a:p>
            <a:pPr eaLnBrk="1" hangingPunct="1"/>
            <a:r>
              <a:rPr lang="en-US" altLang="en-US" dirty="0" smtClean="0"/>
              <a:t>Tax Year 2018</a:t>
            </a:r>
            <a:endParaRPr lang="en-US" altLang="en-US" dirty="0"/>
          </a:p>
        </p:txBody>
      </p:sp>
      <p:sp>
        <p:nvSpPr>
          <p:cNvPr id="5122" name="Rectangle 10"/>
          <p:cNvSpPr>
            <a:spLocks noGrp="1" noChangeArrowheads="1"/>
          </p:cNvSpPr>
          <p:nvPr>
            <p:ph type="title"/>
          </p:nvPr>
        </p:nvSpPr>
        <p:spPr/>
        <p:txBody>
          <a:bodyPr>
            <a:noAutofit/>
          </a:bodyPr>
          <a:lstStyle/>
          <a:p>
            <a:pPr eaLnBrk="1" hangingPunct="1"/>
            <a:r>
              <a:rPr lang="en-US" altLang="en-US" dirty="0"/>
              <a:t>Finishing the </a:t>
            </a:r>
            <a:r>
              <a:rPr lang="en-US" altLang="en-US" dirty="0" smtClean="0"/>
              <a:t>Return/Refund and Amount Owed</a:t>
            </a:r>
            <a:endParaRPr lang="en-US" altLang="en-US" dirty="0"/>
          </a:p>
        </p:txBody>
      </p:sp>
      <p:sp>
        <p:nvSpPr>
          <p:cNvPr id="5124" name="Text Box 7"/>
          <p:cNvSpPr txBox="1">
            <a:spLocks noChangeArrowheads="1"/>
          </p:cNvSpPr>
          <p:nvPr/>
        </p:nvSpPr>
        <p:spPr bwMode="auto">
          <a:xfrm>
            <a:off x="6384925" y="260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endParaRPr lang="en-US" altLang="en-US" sz="240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10</a:t>
            </a:fld>
            <a:endParaRPr lang="en-US" altLang="en-US"/>
          </a:p>
        </p:txBody>
      </p:sp>
      <p:sp>
        <p:nvSpPr>
          <p:cNvPr id="4" name="Text Placeholder 3"/>
          <p:cNvSpPr>
            <a:spLocks noGrp="1"/>
          </p:cNvSpPr>
          <p:nvPr>
            <p:ph type="body" sz="quarter" idx="15"/>
          </p:nvPr>
        </p:nvSpPr>
        <p:spPr>
          <a:xfrm>
            <a:off x="1282700" y="1754188"/>
            <a:ext cx="9842499" cy="4022725"/>
          </a:xfrm>
        </p:spPr>
        <p:txBody>
          <a:bodyPr/>
          <a:lstStyle/>
          <a:p>
            <a:r>
              <a:rPr lang="en-US" sz="2800" dirty="0"/>
              <a:t>Adjustments to capital gains for securities that are exempt from NJ tax</a:t>
            </a:r>
          </a:p>
          <a:p>
            <a:endParaRPr lang="en-US" dirty="0"/>
          </a:p>
        </p:txBody>
      </p:sp>
      <p:sp>
        <p:nvSpPr>
          <p:cNvPr id="6" name="Title 5"/>
          <p:cNvSpPr>
            <a:spLocks noGrp="1"/>
          </p:cNvSpPr>
          <p:nvPr>
            <p:ph type="title"/>
          </p:nvPr>
        </p:nvSpPr>
        <p:spPr/>
        <p:txBody>
          <a:bodyPr/>
          <a:lstStyle/>
          <a:p>
            <a:r>
              <a:rPr lang="en-US" dirty="0"/>
              <a:t>TS – Subtractions from Income</a:t>
            </a:r>
          </a:p>
        </p:txBody>
      </p:sp>
      <p:pic>
        <p:nvPicPr>
          <p:cNvPr id="7" name="Picture 6"/>
          <p:cNvPicPr>
            <a:picLocks noChangeAspect="1"/>
          </p:cNvPicPr>
          <p:nvPr/>
        </p:nvPicPr>
        <p:blipFill>
          <a:blip r:embed="rId2"/>
          <a:stretch>
            <a:fillRect/>
          </a:stretch>
        </p:blipFill>
        <p:spPr>
          <a:xfrm>
            <a:off x="1219200" y="2779776"/>
            <a:ext cx="10267950" cy="1905000"/>
          </a:xfrm>
          <a:prstGeom prst="rect">
            <a:avLst/>
          </a:prstGeom>
        </p:spPr>
      </p:pic>
      <p:sp>
        <p:nvSpPr>
          <p:cNvPr id="8" name="TextBox 7"/>
          <p:cNvSpPr txBox="1"/>
          <p:nvPr/>
        </p:nvSpPr>
        <p:spPr>
          <a:xfrm>
            <a:off x="3276600" y="4343400"/>
            <a:ext cx="6858000" cy="369332"/>
          </a:xfrm>
          <a:prstGeom prst="rect">
            <a:avLst/>
          </a:prstGeom>
          <a:solidFill>
            <a:schemeClr val="tx2">
              <a:lumMod val="40000"/>
              <a:lumOff val="60000"/>
            </a:schemeClr>
          </a:solidFill>
        </p:spPr>
        <p:txBody>
          <a:bodyPr wrap="square" rtlCol="0">
            <a:spAutoFit/>
          </a:bodyPr>
          <a:lstStyle/>
          <a:p>
            <a:r>
              <a:rPr lang="en-US" dirty="0" smtClean="0"/>
              <a:t>Adjustment for capital gains for securities exempt from NJ tax</a:t>
            </a:r>
            <a:endParaRPr lang="en-US" dirty="0"/>
          </a:p>
        </p:txBody>
      </p:sp>
      <p:cxnSp>
        <p:nvCxnSpPr>
          <p:cNvPr id="12" name="Straight Arrow Connector 11"/>
          <p:cNvCxnSpPr>
            <a:stCxn id="8" idx="1"/>
          </p:cNvCxnSpPr>
          <p:nvPr/>
        </p:nvCxnSpPr>
        <p:spPr>
          <a:xfrm flipH="1" flipV="1">
            <a:off x="2743200" y="4191000"/>
            <a:ext cx="533400" cy="3370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4355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11</a:t>
            </a:fld>
            <a:endParaRPr lang="en-US" altLang="en-US"/>
          </a:p>
        </p:txBody>
      </p:sp>
      <p:sp>
        <p:nvSpPr>
          <p:cNvPr id="4" name="Text Placeholder 3"/>
          <p:cNvSpPr>
            <a:spLocks noGrp="1"/>
          </p:cNvSpPr>
          <p:nvPr>
            <p:ph type="body" sz="quarter" idx="15"/>
          </p:nvPr>
        </p:nvSpPr>
        <p:spPr>
          <a:xfrm>
            <a:off x="1282700" y="1754188"/>
            <a:ext cx="9690099" cy="4022725"/>
          </a:xfrm>
        </p:spPr>
        <p:txBody>
          <a:bodyPr/>
          <a:lstStyle/>
          <a:p>
            <a:r>
              <a:rPr lang="en-US" sz="2800" dirty="0"/>
              <a:t>Medical insurance premiums that are pre-tax for Federal are considered after-tax for NJ</a:t>
            </a:r>
          </a:p>
          <a:p>
            <a:pPr lvl="1"/>
            <a:r>
              <a:rPr lang="en-US" sz="2400" dirty="0"/>
              <a:t>Cannot be claimed as medical expense for Federal, so not included in medical expenses that flow through to NJ 1040 </a:t>
            </a:r>
          </a:p>
          <a:p>
            <a:pPr lvl="1"/>
            <a:r>
              <a:rPr lang="en-US" sz="2400" dirty="0"/>
              <a:t>Can be claimed as medical expense for NJ, so must be added to medical expenses already on NJ 1040 Line 31</a:t>
            </a:r>
            <a:endParaRPr lang="en-US" sz="2400" dirty="0"/>
          </a:p>
        </p:txBody>
      </p:sp>
      <p:sp>
        <p:nvSpPr>
          <p:cNvPr id="6" name="Title 5"/>
          <p:cNvSpPr>
            <a:spLocks noGrp="1"/>
          </p:cNvSpPr>
          <p:nvPr>
            <p:ph type="title"/>
          </p:nvPr>
        </p:nvSpPr>
        <p:spPr/>
        <p:txBody>
          <a:bodyPr/>
          <a:lstStyle/>
          <a:p>
            <a:r>
              <a:rPr lang="en-US" dirty="0" smtClean="0"/>
              <a:t>TS – Subtractions from Income</a:t>
            </a:r>
            <a:endParaRPr lang="en-US" dirty="0"/>
          </a:p>
        </p:txBody>
      </p:sp>
      <p:pic>
        <p:nvPicPr>
          <p:cNvPr id="8" name="Picture 7"/>
          <p:cNvPicPr>
            <a:picLocks noChangeAspect="1"/>
          </p:cNvPicPr>
          <p:nvPr/>
        </p:nvPicPr>
        <p:blipFill>
          <a:blip r:embed="rId2"/>
          <a:stretch>
            <a:fillRect/>
          </a:stretch>
        </p:blipFill>
        <p:spPr>
          <a:xfrm>
            <a:off x="0" y="4473371"/>
            <a:ext cx="12192000" cy="1547738"/>
          </a:xfrm>
          <a:prstGeom prst="rect">
            <a:avLst/>
          </a:prstGeom>
        </p:spPr>
      </p:pic>
      <p:sp>
        <p:nvSpPr>
          <p:cNvPr id="11" name="TextBox 10"/>
          <p:cNvSpPr txBox="1"/>
          <p:nvPr/>
        </p:nvSpPr>
        <p:spPr>
          <a:xfrm>
            <a:off x="2286000" y="5776913"/>
            <a:ext cx="6096000" cy="369332"/>
          </a:xfrm>
          <a:prstGeom prst="rect">
            <a:avLst/>
          </a:prstGeom>
          <a:solidFill>
            <a:schemeClr val="tx2">
              <a:lumMod val="40000"/>
              <a:lumOff val="60000"/>
            </a:schemeClr>
          </a:solidFill>
        </p:spPr>
        <p:txBody>
          <a:bodyPr wrap="square" rtlCol="0">
            <a:spAutoFit/>
          </a:bodyPr>
          <a:lstStyle/>
          <a:p>
            <a:r>
              <a:rPr lang="en-US" dirty="0" smtClean="0"/>
              <a:t>Adjustment for pre-tax medical premiums</a:t>
            </a:r>
            <a:endParaRPr lang="en-US" dirty="0"/>
          </a:p>
        </p:txBody>
      </p:sp>
      <p:cxnSp>
        <p:nvCxnSpPr>
          <p:cNvPr id="13" name="Straight Arrow Connector 12"/>
          <p:cNvCxnSpPr>
            <a:stCxn id="11" idx="1"/>
          </p:cNvCxnSpPr>
          <p:nvPr/>
        </p:nvCxnSpPr>
        <p:spPr>
          <a:xfrm flipH="1" flipV="1">
            <a:off x="1546090" y="5669281"/>
            <a:ext cx="739910" cy="29229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236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12</a:t>
            </a:fld>
            <a:endParaRPr lang="en-US" altLang="en-US"/>
          </a:p>
        </p:txBody>
      </p:sp>
      <p:sp>
        <p:nvSpPr>
          <p:cNvPr id="4" name="Text Placeholder 3"/>
          <p:cNvSpPr>
            <a:spLocks noGrp="1"/>
          </p:cNvSpPr>
          <p:nvPr>
            <p:ph type="body" sz="quarter" idx="15"/>
          </p:nvPr>
        </p:nvSpPr>
        <p:spPr>
          <a:xfrm>
            <a:off x="1282700" y="1754188"/>
            <a:ext cx="9535493" cy="4022725"/>
          </a:xfrm>
        </p:spPr>
        <p:txBody>
          <a:bodyPr/>
          <a:lstStyle/>
          <a:p>
            <a:r>
              <a:rPr lang="en-US" sz="2800" dirty="0" smtClean="0"/>
              <a:t>Second </a:t>
            </a:r>
            <a:r>
              <a:rPr lang="en-US" sz="2800" dirty="0"/>
              <a:t>question about disability on NJ Checklist</a:t>
            </a:r>
          </a:p>
          <a:p>
            <a:pPr lvl="1"/>
            <a:r>
              <a:rPr lang="en-US" sz="2400" dirty="0" smtClean="0"/>
              <a:t>First </a:t>
            </a:r>
            <a:r>
              <a:rPr lang="en-US" sz="2400" dirty="0"/>
              <a:t>disability question in Basic Information section is used to determine eligibility for additional exemption</a:t>
            </a:r>
          </a:p>
          <a:p>
            <a:pPr lvl="1"/>
            <a:r>
              <a:rPr lang="en-US" sz="2400" dirty="0" smtClean="0"/>
              <a:t>Second </a:t>
            </a:r>
            <a:r>
              <a:rPr lang="en-US" sz="2400" dirty="0"/>
              <a:t>question is used to determine if taxpayer is eligible for NJ pension exclusion (even if under age 62) </a:t>
            </a:r>
          </a:p>
          <a:p>
            <a:r>
              <a:rPr lang="en-US" sz="2800" dirty="0" smtClean="0"/>
              <a:t>Answers </a:t>
            </a:r>
            <a:r>
              <a:rPr lang="en-US" sz="2800" dirty="0"/>
              <a:t>to the </a:t>
            </a:r>
            <a:r>
              <a:rPr lang="en-US" sz="2800" dirty="0" smtClean="0"/>
              <a:t>two </a:t>
            </a:r>
            <a:r>
              <a:rPr lang="en-US" sz="2800" dirty="0"/>
              <a:t>disability questions could be different since pension exclusion requires disability as per SSA guidelines</a:t>
            </a:r>
            <a:endParaRPr lang="en-US" dirty="0"/>
          </a:p>
        </p:txBody>
      </p:sp>
      <p:sp>
        <p:nvSpPr>
          <p:cNvPr id="6" name="Title 5"/>
          <p:cNvSpPr>
            <a:spLocks noGrp="1"/>
          </p:cNvSpPr>
          <p:nvPr>
            <p:ph type="title"/>
          </p:nvPr>
        </p:nvSpPr>
        <p:spPr/>
        <p:txBody>
          <a:bodyPr/>
          <a:lstStyle/>
          <a:p>
            <a:r>
              <a:rPr lang="en-US" dirty="0"/>
              <a:t>TS – Subtractions from Income</a:t>
            </a:r>
          </a:p>
        </p:txBody>
      </p:sp>
    </p:spTree>
    <p:extLst>
      <p:ext uri="{BB962C8B-B14F-4D97-AF65-F5344CB8AC3E}">
        <p14:creationId xmlns:p14="http://schemas.microsoft.com/office/powerpoint/2010/main" val="2520585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51537707-39A7-40D5-AAE6-4AA2FD5C0E30}" type="slidenum">
              <a:rPr lang="en-US" altLang="en-US" smtClean="0"/>
              <a:pPr/>
              <a:t>13</a:t>
            </a:fld>
            <a:endParaRPr lang="en-US" altLang="en-US"/>
          </a:p>
        </p:txBody>
      </p:sp>
      <p:sp>
        <p:nvSpPr>
          <p:cNvPr id="4" name="Title 3"/>
          <p:cNvSpPr>
            <a:spLocks noGrp="1"/>
          </p:cNvSpPr>
          <p:nvPr>
            <p:ph type="title"/>
          </p:nvPr>
        </p:nvSpPr>
        <p:spPr/>
        <p:txBody>
          <a:bodyPr/>
          <a:lstStyle/>
          <a:p>
            <a:r>
              <a:rPr lang="en-US" dirty="0" smtClean="0"/>
              <a:t>TS – Subtractions from Income</a:t>
            </a:r>
            <a:endParaRPr lang="en-US" dirty="0"/>
          </a:p>
        </p:txBody>
      </p:sp>
      <p:pic>
        <p:nvPicPr>
          <p:cNvPr id="5" name="Picture 4"/>
          <p:cNvPicPr>
            <a:picLocks noChangeAspect="1"/>
          </p:cNvPicPr>
          <p:nvPr/>
        </p:nvPicPr>
        <p:blipFill>
          <a:blip r:embed="rId2"/>
          <a:stretch>
            <a:fillRect/>
          </a:stretch>
        </p:blipFill>
        <p:spPr>
          <a:xfrm>
            <a:off x="152400" y="2166937"/>
            <a:ext cx="11887200" cy="2524125"/>
          </a:xfrm>
          <a:prstGeom prst="rect">
            <a:avLst/>
          </a:prstGeom>
        </p:spPr>
      </p:pic>
      <p:sp>
        <p:nvSpPr>
          <p:cNvPr id="7" name="TextBox 6"/>
          <p:cNvSpPr txBox="1"/>
          <p:nvPr/>
        </p:nvSpPr>
        <p:spPr>
          <a:xfrm>
            <a:off x="2895600" y="2895600"/>
            <a:ext cx="5715000" cy="646331"/>
          </a:xfrm>
          <a:prstGeom prst="rect">
            <a:avLst/>
          </a:prstGeom>
          <a:solidFill>
            <a:schemeClr val="tx2">
              <a:lumMod val="40000"/>
              <a:lumOff val="60000"/>
            </a:schemeClr>
          </a:solidFill>
        </p:spPr>
        <p:txBody>
          <a:bodyPr wrap="square" rtlCol="0">
            <a:spAutoFit/>
          </a:bodyPr>
          <a:lstStyle/>
          <a:p>
            <a:r>
              <a:rPr lang="en-US" dirty="0" smtClean="0"/>
              <a:t>Second question on Disability to determine eligibility for Pension Exclusion</a:t>
            </a:r>
            <a:endParaRPr lang="en-US" dirty="0"/>
          </a:p>
        </p:txBody>
      </p:sp>
      <p:cxnSp>
        <p:nvCxnSpPr>
          <p:cNvPr id="9" name="Straight Arrow Connector 8"/>
          <p:cNvCxnSpPr/>
          <p:nvPr/>
        </p:nvCxnSpPr>
        <p:spPr>
          <a:xfrm flipH="1">
            <a:off x="1447800" y="3200400"/>
            <a:ext cx="1447800" cy="3693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186656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14</a:t>
            </a:fld>
            <a:endParaRPr lang="en-US" altLang="en-US"/>
          </a:p>
        </p:txBody>
      </p:sp>
      <p:sp>
        <p:nvSpPr>
          <p:cNvPr id="4" name="Text Placeholder 3"/>
          <p:cNvSpPr>
            <a:spLocks noGrp="1"/>
          </p:cNvSpPr>
          <p:nvPr>
            <p:ph type="body" sz="quarter" idx="15"/>
          </p:nvPr>
        </p:nvSpPr>
        <p:spPr>
          <a:xfrm>
            <a:off x="1282700" y="1754188"/>
            <a:ext cx="9994899" cy="4022725"/>
          </a:xfrm>
        </p:spPr>
        <p:txBody>
          <a:bodyPr>
            <a:normAutofit/>
          </a:bodyPr>
          <a:lstStyle/>
          <a:p>
            <a:r>
              <a:rPr lang="en-US" sz="3000" dirty="0"/>
              <a:t>Credits available through NJ</a:t>
            </a:r>
          </a:p>
          <a:p>
            <a:pPr lvl="1"/>
            <a:r>
              <a:rPr lang="en-US" dirty="0" smtClean="0"/>
              <a:t>Property </a:t>
            </a:r>
            <a:r>
              <a:rPr lang="en-US" dirty="0"/>
              <a:t>tax credit/deduction (details covered in Itemized Deductions module)</a:t>
            </a:r>
          </a:p>
          <a:p>
            <a:pPr lvl="2">
              <a:buClr>
                <a:srgbClr val="C00000"/>
              </a:buClr>
            </a:pPr>
            <a:r>
              <a:rPr lang="en-US" sz="2100" dirty="0"/>
              <a:t>Answer question as to whether taxpayer meets property tax eligibility requirements (if answer is NO, taxpayer will not receive credit) </a:t>
            </a:r>
          </a:p>
          <a:p>
            <a:pPr lvl="2">
              <a:buClr>
                <a:srgbClr val="C00000"/>
              </a:buClr>
            </a:pPr>
            <a:r>
              <a:rPr lang="en-US" sz="2100" dirty="0"/>
              <a:t>Enter appropriate property taxes on principal residence  and/or 18% of rent</a:t>
            </a:r>
          </a:p>
          <a:p>
            <a:pPr lvl="3"/>
            <a:r>
              <a:rPr lang="en-US" sz="2100" dirty="0"/>
              <a:t>Use scratch pad on TaxPrep4Free.org to document calculation</a:t>
            </a:r>
          </a:p>
          <a:p>
            <a:pPr lvl="2">
              <a:buClr>
                <a:srgbClr val="C00000"/>
              </a:buClr>
            </a:pPr>
            <a:r>
              <a:rPr lang="en-US" sz="2100" dirty="0"/>
              <a:t>Answer question as to whether taxpayer was a homeowner in 2016</a:t>
            </a:r>
          </a:p>
          <a:p>
            <a:pPr lvl="3"/>
            <a:r>
              <a:rPr lang="en-US" sz="2100" dirty="0"/>
              <a:t>If homeowner, must also enter block and lot data</a:t>
            </a:r>
          </a:p>
          <a:p>
            <a:endParaRPr lang="en-US" dirty="0"/>
          </a:p>
        </p:txBody>
      </p:sp>
      <p:sp>
        <p:nvSpPr>
          <p:cNvPr id="6" name="Title 5"/>
          <p:cNvSpPr>
            <a:spLocks noGrp="1"/>
          </p:cNvSpPr>
          <p:nvPr>
            <p:ph type="title"/>
          </p:nvPr>
        </p:nvSpPr>
        <p:spPr/>
        <p:txBody>
          <a:bodyPr/>
          <a:lstStyle/>
          <a:p>
            <a:r>
              <a:rPr lang="en-US" dirty="0"/>
              <a:t>TS – NJ Credits</a:t>
            </a:r>
          </a:p>
        </p:txBody>
      </p:sp>
    </p:spTree>
    <p:extLst>
      <p:ext uri="{BB962C8B-B14F-4D97-AF65-F5344CB8AC3E}">
        <p14:creationId xmlns:p14="http://schemas.microsoft.com/office/powerpoint/2010/main" val="3430246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15</a:t>
            </a:fld>
            <a:endParaRPr lang="en-US" altLang="en-US"/>
          </a:p>
        </p:txBody>
      </p:sp>
      <p:sp>
        <p:nvSpPr>
          <p:cNvPr id="4" name="Text Placeholder 3"/>
          <p:cNvSpPr>
            <a:spLocks noGrp="1"/>
          </p:cNvSpPr>
          <p:nvPr>
            <p:ph type="body" sz="quarter" idx="15"/>
          </p:nvPr>
        </p:nvSpPr>
        <p:spPr>
          <a:xfrm>
            <a:off x="1282700" y="1754188"/>
            <a:ext cx="9690099" cy="4022725"/>
          </a:xfrm>
        </p:spPr>
        <p:txBody>
          <a:bodyPr>
            <a:normAutofit/>
          </a:bodyPr>
          <a:lstStyle/>
          <a:p>
            <a:r>
              <a:rPr lang="en-US" sz="3000" dirty="0"/>
              <a:t>Credits available through NJ</a:t>
            </a:r>
          </a:p>
          <a:p>
            <a:pPr lvl="1"/>
            <a:r>
              <a:rPr lang="en-US" sz="2400" dirty="0"/>
              <a:t> </a:t>
            </a:r>
            <a:r>
              <a:rPr lang="en-US" dirty="0"/>
              <a:t>Credit for taxes paid to another state</a:t>
            </a:r>
          </a:p>
          <a:p>
            <a:pPr lvl="2"/>
            <a:r>
              <a:rPr lang="en-US" dirty="0"/>
              <a:t> See Special Topics documents on TaxPrep4Free.org Preparer page </a:t>
            </a:r>
          </a:p>
          <a:p>
            <a:pPr lvl="1"/>
            <a:r>
              <a:rPr lang="en-US" dirty="0"/>
              <a:t> Sheltered workshop tax credit</a:t>
            </a:r>
          </a:p>
          <a:p>
            <a:pPr lvl="2"/>
            <a:r>
              <a:rPr lang="en-US" dirty="0">
                <a:solidFill>
                  <a:srgbClr val="FF0000"/>
                </a:solidFill>
              </a:rPr>
              <a:t> Out of Scope        </a:t>
            </a:r>
          </a:p>
        </p:txBody>
      </p:sp>
      <p:sp>
        <p:nvSpPr>
          <p:cNvPr id="6" name="Title 5"/>
          <p:cNvSpPr>
            <a:spLocks noGrp="1"/>
          </p:cNvSpPr>
          <p:nvPr>
            <p:ph type="title"/>
          </p:nvPr>
        </p:nvSpPr>
        <p:spPr/>
        <p:txBody>
          <a:bodyPr/>
          <a:lstStyle/>
          <a:p>
            <a:r>
              <a:rPr lang="en-US" dirty="0"/>
              <a:t>TS – NJ Credits</a:t>
            </a:r>
          </a:p>
        </p:txBody>
      </p:sp>
    </p:spTree>
    <p:extLst>
      <p:ext uri="{BB962C8B-B14F-4D97-AF65-F5344CB8AC3E}">
        <p14:creationId xmlns:p14="http://schemas.microsoft.com/office/powerpoint/2010/main" val="2846994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16</a:t>
            </a:fld>
            <a:endParaRPr lang="en-US" altLang="en-US"/>
          </a:p>
        </p:txBody>
      </p:sp>
      <p:sp>
        <p:nvSpPr>
          <p:cNvPr id="4" name="Text Placeholder 3"/>
          <p:cNvSpPr>
            <a:spLocks noGrp="1"/>
          </p:cNvSpPr>
          <p:nvPr>
            <p:ph type="body" sz="quarter" idx="15"/>
          </p:nvPr>
        </p:nvSpPr>
        <p:spPr>
          <a:xfrm>
            <a:off x="1282700" y="1754188"/>
            <a:ext cx="9842499" cy="4022725"/>
          </a:xfrm>
        </p:spPr>
        <p:txBody>
          <a:bodyPr>
            <a:normAutofit lnSpcReduction="10000"/>
          </a:bodyPr>
          <a:lstStyle/>
          <a:p>
            <a:r>
              <a:rPr lang="en-US" altLang="en-US" sz="3000" dirty="0"/>
              <a:t>From NJ1040 Instructions:</a:t>
            </a:r>
          </a:p>
          <a:p>
            <a:pPr lvl="1"/>
            <a:r>
              <a:rPr lang="en-US" altLang="en-US" sz="2600" dirty="0" smtClean="0"/>
              <a:t>“</a:t>
            </a:r>
            <a:r>
              <a:rPr lang="en-US" altLang="en-US" sz="2600" dirty="0"/>
              <a:t>When you purchase taxable items or services to be used in New Jersey but do not pay sales tax, you owe use tax. This commonly occurs when purchases are made on the Internet, by phone or mail order, or outside the State from sellers who do not collect New Jersey sales tax. The New Jersey use tax rate is the same as the sales tax </a:t>
            </a:r>
            <a:r>
              <a:rPr lang="en-US" altLang="en-US" sz="2600" dirty="0" smtClean="0"/>
              <a:t>rate. </a:t>
            </a:r>
            <a:r>
              <a:rPr lang="en-US" altLang="en-US" sz="2600" dirty="0"/>
              <a:t>If you paid sales tax to another state at a rate less than </a:t>
            </a:r>
            <a:r>
              <a:rPr lang="en-US" altLang="en-US" sz="2600" dirty="0" smtClean="0"/>
              <a:t>6.625% </a:t>
            </a:r>
            <a:r>
              <a:rPr lang="en-US" altLang="en-US" sz="2600" dirty="0"/>
              <a:t>on a purchase that would have been taxed in New Jersey, you owe use tax based on the difference between the two rates. …”</a:t>
            </a:r>
          </a:p>
          <a:p>
            <a:endParaRPr lang="en-US" dirty="0"/>
          </a:p>
        </p:txBody>
      </p:sp>
      <p:sp>
        <p:nvSpPr>
          <p:cNvPr id="6" name="Title 5"/>
          <p:cNvSpPr>
            <a:spLocks noGrp="1"/>
          </p:cNvSpPr>
          <p:nvPr>
            <p:ph type="title"/>
          </p:nvPr>
        </p:nvSpPr>
        <p:spPr/>
        <p:txBody>
          <a:bodyPr>
            <a:normAutofit fontScale="90000"/>
          </a:bodyPr>
          <a:lstStyle/>
          <a:p>
            <a:r>
              <a:rPr lang="en-US" altLang="en-US" dirty="0"/>
              <a:t>Use Tax Due on Out-of-State Purchases –</a:t>
            </a:r>
            <a:br>
              <a:rPr lang="en-US" altLang="en-US" dirty="0"/>
            </a:br>
            <a:r>
              <a:rPr lang="en-US" altLang="en-US" dirty="0"/>
              <a:t>NJ 1040 Line </a:t>
            </a:r>
            <a:r>
              <a:rPr lang="en-US" altLang="en-US" dirty="0" smtClean="0"/>
              <a:t>50</a:t>
            </a:r>
            <a:endParaRPr lang="en-US" dirty="0"/>
          </a:p>
        </p:txBody>
      </p:sp>
    </p:spTree>
    <p:extLst>
      <p:ext uri="{BB962C8B-B14F-4D97-AF65-F5344CB8AC3E}">
        <p14:creationId xmlns:p14="http://schemas.microsoft.com/office/powerpoint/2010/main" val="573581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17</a:t>
            </a:fld>
            <a:endParaRPr lang="en-US" altLang="en-US"/>
          </a:p>
        </p:txBody>
      </p:sp>
      <p:sp>
        <p:nvSpPr>
          <p:cNvPr id="4" name="Text Placeholder 3"/>
          <p:cNvSpPr>
            <a:spLocks noGrp="1"/>
          </p:cNvSpPr>
          <p:nvPr>
            <p:ph type="body" sz="quarter" idx="15"/>
          </p:nvPr>
        </p:nvSpPr>
        <p:spPr>
          <a:xfrm>
            <a:off x="1282700" y="1754188"/>
            <a:ext cx="9535493" cy="4022725"/>
          </a:xfrm>
        </p:spPr>
        <p:txBody>
          <a:bodyPr>
            <a:normAutofit fontScale="62500" lnSpcReduction="20000"/>
          </a:bodyPr>
          <a:lstStyle/>
          <a:p>
            <a:r>
              <a:rPr lang="en-US" altLang="en-US" sz="3000" dirty="0"/>
              <a:t>For total of items/services costing &lt; $1,000 each</a:t>
            </a:r>
          </a:p>
          <a:p>
            <a:pPr lvl="1"/>
            <a:r>
              <a:rPr lang="en-US" altLang="en-US" sz="2700" dirty="0"/>
              <a:t> With receipts, can use </a:t>
            </a:r>
            <a:r>
              <a:rPr lang="en-US" altLang="en-US" sz="2700" dirty="0" smtClean="0"/>
              <a:t>6.625% of </a:t>
            </a:r>
            <a:r>
              <a:rPr lang="en-US" altLang="en-US" sz="2700" dirty="0"/>
              <a:t>purchase amount(s) (minus any sales tax paid)       </a:t>
            </a:r>
            <a:r>
              <a:rPr lang="en-US" altLang="en-US" sz="2700" b="1" dirty="0"/>
              <a:t>OR</a:t>
            </a:r>
          </a:p>
          <a:p>
            <a:pPr lvl="1"/>
            <a:r>
              <a:rPr lang="en-US" altLang="en-US" sz="2700" dirty="0"/>
              <a:t> Can use Estimated Use Tax Worksheet to estimate Use Tax due based on income</a:t>
            </a:r>
          </a:p>
          <a:p>
            <a:r>
              <a:rPr lang="en-US" altLang="en-US" sz="3000" dirty="0"/>
              <a:t> For each item/service costing $1,000 or more</a:t>
            </a:r>
          </a:p>
          <a:p>
            <a:pPr lvl="1"/>
            <a:r>
              <a:rPr lang="en-US" altLang="en-US" sz="2700" dirty="0"/>
              <a:t> Must calculate exact Use Tax due</a:t>
            </a:r>
          </a:p>
          <a:p>
            <a:pPr lvl="1"/>
            <a:r>
              <a:rPr lang="en-US" altLang="en-US" sz="2700" dirty="0"/>
              <a:t> Use Tax due for these items is in addition to total for items/services costing &lt; $1,000 each</a:t>
            </a:r>
          </a:p>
          <a:p>
            <a:r>
              <a:rPr lang="en-US" altLang="en-US" dirty="0"/>
              <a:t> If sales tax &lt; </a:t>
            </a:r>
            <a:r>
              <a:rPr lang="en-US" altLang="en-US" dirty="0" smtClean="0"/>
              <a:t>6.625% was </a:t>
            </a:r>
            <a:r>
              <a:rPr lang="en-US" altLang="en-US" dirty="0"/>
              <a:t>paid, must pay difference</a:t>
            </a:r>
          </a:p>
          <a:p>
            <a:r>
              <a:rPr lang="en-US" altLang="en-US" sz="3000" dirty="0"/>
              <a:t> See Worksheet H in NJ 1040 Instructions for more detail</a:t>
            </a:r>
          </a:p>
          <a:p>
            <a:r>
              <a:rPr lang="en-US" altLang="en-US" sz="3000" dirty="0"/>
              <a:t> Calculate amount due using NJ Use Tax Due link on TaxPrep4Free.org Preparer page</a:t>
            </a:r>
          </a:p>
          <a:p>
            <a:r>
              <a:rPr lang="en-US" altLang="en-US" dirty="0"/>
              <a:t> </a:t>
            </a:r>
            <a:r>
              <a:rPr lang="en-US" altLang="en-US" sz="3100" dirty="0"/>
              <a:t>Enter in State section \ Edit \ Enter Myself \ Tax </a:t>
            </a:r>
          </a:p>
        </p:txBody>
      </p:sp>
      <p:sp>
        <p:nvSpPr>
          <p:cNvPr id="6" name="Title 5"/>
          <p:cNvSpPr>
            <a:spLocks noGrp="1"/>
          </p:cNvSpPr>
          <p:nvPr>
            <p:ph type="title"/>
          </p:nvPr>
        </p:nvSpPr>
        <p:spPr/>
        <p:txBody>
          <a:bodyPr>
            <a:normAutofit fontScale="90000"/>
          </a:bodyPr>
          <a:lstStyle/>
          <a:p>
            <a:r>
              <a:rPr lang="en-US" altLang="en-US" dirty="0"/>
              <a:t>Use Tax Due on Out-of-State Purchases –</a:t>
            </a:r>
            <a:br>
              <a:rPr lang="en-US" altLang="en-US" dirty="0"/>
            </a:br>
            <a:r>
              <a:rPr lang="en-US" altLang="en-US" dirty="0"/>
              <a:t>NJ 1040 Line </a:t>
            </a:r>
            <a:r>
              <a:rPr lang="en-US" altLang="en-US" dirty="0" smtClean="0"/>
              <a:t>50</a:t>
            </a:r>
            <a:endParaRPr lang="en-US" dirty="0"/>
          </a:p>
        </p:txBody>
      </p:sp>
    </p:spTree>
    <p:extLst>
      <p:ext uri="{BB962C8B-B14F-4D97-AF65-F5344CB8AC3E}">
        <p14:creationId xmlns:p14="http://schemas.microsoft.com/office/powerpoint/2010/main" val="2058154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51537707-39A7-40D5-AAE6-4AA2FD5C0E30}" type="slidenum">
              <a:rPr lang="en-US" altLang="en-US" smtClean="0"/>
              <a:pPr/>
              <a:t>18</a:t>
            </a:fld>
            <a:endParaRPr lang="en-US" altLang="en-US"/>
          </a:p>
        </p:txBody>
      </p:sp>
      <p:sp>
        <p:nvSpPr>
          <p:cNvPr id="4" name="Title 3"/>
          <p:cNvSpPr>
            <a:spLocks noGrp="1"/>
          </p:cNvSpPr>
          <p:nvPr>
            <p:ph type="title"/>
          </p:nvPr>
        </p:nvSpPr>
        <p:spPr/>
        <p:txBody>
          <a:bodyPr>
            <a:normAutofit fontScale="90000"/>
          </a:bodyPr>
          <a:lstStyle/>
          <a:p>
            <a:r>
              <a:rPr lang="en-US" altLang="en-US" dirty="0"/>
              <a:t>Use Tax Due on Out-of-State Purchases –</a:t>
            </a:r>
            <a:br>
              <a:rPr lang="en-US" altLang="en-US" dirty="0"/>
            </a:br>
            <a:r>
              <a:rPr lang="en-US" altLang="en-US" dirty="0"/>
              <a:t>NJ 1040 Line 50</a:t>
            </a:r>
            <a:endParaRPr lang="en-US" dirty="0"/>
          </a:p>
        </p:txBody>
      </p:sp>
      <p:pic>
        <p:nvPicPr>
          <p:cNvPr id="5" name="Picture 4"/>
          <p:cNvPicPr>
            <a:picLocks noChangeAspect="1"/>
          </p:cNvPicPr>
          <p:nvPr/>
        </p:nvPicPr>
        <p:blipFill>
          <a:blip r:embed="rId2"/>
          <a:stretch>
            <a:fillRect/>
          </a:stretch>
        </p:blipFill>
        <p:spPr>
          <a:xfrm>
            <a:off x="304800" y="1864623"/>
            <a:ext cx="11506200" cy="3695700"/>
          </a:xfrm>
          <a:prstGeom prst="rect">
            <a:avLst/>
          </a:prstGeom>
        </p:spPr>
      </p:pic>
      <p:sp>
        <p:nvSpPr>
          <p:cNvPr id="6" name="TextBox 5"/>
          <p:cNvSpPr txBox="1"/>
          <p:nvPr/>
        </p:nvSpPr>
        <p:spPr>
          <a:xfrm>
            <a:off x="2590800" y="5181600"/>
            <a:ext cx="5181600" cy="369332"/>
          </a:xfrm>
          <a:prstGeom prst="rect">
            <a:avLst/>
          </a:prstGeom>
          <a:solidFill>
            <a:schemeClr val="tx2">
              <a:lumMod val="40000"/>
              <a:lumOff val="60000"/>
            </a:schemeClr>
          </a:solidFill>
        </p:spPr>
        <p:txBody>
          <a:bodyPr wrap="square" rtlCol="0">
            <a:spAutoFit/>
          </a:bodyPr>
          <a:lstStyle/>
          <a:p>
            <a:r>
              <a:rPr lang="en-US" dirty="0" smtClean="0"/>
              <a:t>Enter Use Tax Due</a:t>
            </a:r>
            <a:endParaRPr lang="en-US" dirty="0"/>
          </a:p>
        </p:txBody>
      </p:sp>
      <p:cxnSp>
        <p:nvCxnSpPr>
          <p:cNvPr id="8" name="Straight Arrow Connector 7"/>
          <p:cNvCxnSpPr>
            <a:stCxn id="6" idx="1"/>
          </p:cNvCxnSpPr>
          <p:nvPr/>
        </p:nvCxnSpPr>
        <p:spPr>
          <a:xfrm flipH="1" flipV="1">
            <a:off x="1752600" y="5105400"/>
            <a:ext cx="838200" cy="2608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377761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19</a:t>
            </a:fld>
            <a:endParaRPr lang="en-US" altLang="en-US"/>
          </a:p>
        </p:txBody>
      </p:sp>
      <p:sp>
        <p:nvSpPr>
          <p:cNvPr id="4" name="Text Placeholder 3"/>
          <p:cNvSpPr>
            <a:spLocks noGrp="1"/>
          </p:cNvSpPr>
          <p:nvPr>
            <p:ph type="body" sz="quarter" idx="15"/>
          </p:nvPr>
        </p:nvSpPr>
        <p:spPr>
          <a:xfrm>
            <a:off x="1282700" y="1754188"/>
            <a:ext cx="9690099" cy="4022725"/>
          </a:xfrm>
        </p:spPr>
        <p:txBody>
          <a:bodyPr/>
          <a:lstStyle/>
          <a:p>
            <a:r>
              <a:rPr lang="en-US" dirty="0" smtClean="0"/>
              <a:t>State return has the same four options as federal</a:t>
            </a:r>
          </a:p>
          <a:p>
            <a:pPr lvl="1"/>
            <a:r>
              <a:rPr lang="en-US" dirty="0" smtClean="0"/>
              <a:t>Paper return</a:t>
            </a:r>
          </a:p>
          <a:p>
            <a:pPr lvl="1"/>
            <a:r>
              <a:rPr lang="en-US" dirty="0" smtClean="0"/>
              <a:t>E-file paper check </a:t>
            </a:r>
          </a:p>
          <a:p>
            <a:pPr lvl="1"/>
            <a:r>
              <a:rPr lang="en-US" dirty="0" smtClean="0"/>
              <a:t>Paper return with direct deposit</a:t>
            </a:r>
          </a:p>
          <a:p>
            <a:pPr lvl="1"/>
            <a:r>
              <a:rPr lang="en-US" dirty="0" smtClean="0"/>
              <a:t>E-file direct deposit</a:t>
            </a:r>
            <a:endParaRPr lang="en-US" dirty="0"/>
          </a:p>
        </p:txBody>
      </p:sp>
      <p:sp>
        <p:nvSpPr>
          <p:cNvPr id="6" name="Title 5"/>
          <p:cNvSpPr>
            <a:spLocks noGrp="1"/>
          </p:cNvSpPr>
          <p:nvPr>
            <p:ph type="title"/>
          </p:nvPr>
        </p:nvSpPr>
        <p:spPr/>
        <p:txBody>
          <a:bodyPr>
            <a:normAutofit/>
          </a:bodyPr>
          <a:lstStyle/>
          <a:p>
            <a:r>
              <a:rPr lang="en-US" altLang="en-US" dirty="0"/>
              <a:t>TS –</a:t>
            </a:r>
            <a:r>
              <a:rPr lang="en-US" altLang="en-US" b="0" dirty="0"/>
              <a:t> NJ Refund </a:t>
            </a:r>
            <a:r>
              <a:rPr lang="en-US" altLang="en-US" b="0" dirty="0" smtClean="0"/>
              <a:t>Options</a:t>
            </a:r>
            <a:endParaRPr lang="en-US" dirty="0"/>
          </a:p>
        </p:txBody>
      </p:sp>
    </p:spTree>
    <p:extLst>
      <p:ext uri="{BB962C8B-B14F-4D97-AF65-F5344CB8AC3E}">
        <p14:creationId xmlns:p14="http://schemas.microsoft.com/office/powerpoint/2010/main" val="260531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2</a:t>
            </a:fld>
            <a:endParaRPr lang="en-US" altLang="en-US" dirty="0"/>
          </a:p>
        </p:txBody>
      </p:sp>
      <p:sp>
        <p:nvSpPr>
          <p:cNvPr id="4" name="Text Placeholder 3"/>
          <p:cNvSpPr>
            <a:spLocks noGrp="1"/>
          </p:cNvSpPr>
          <p:nvPr>
            <p:ph type="body" sz="quarter" idx="15"/>
          </p:nvPr>
        </p:nvSpPr>
        <p:spPr>
          <a:xfrm>
            <a:off x="1282700" y="1754188"/>
            <a:ext cx="9535494" cy="4189412"/>
          </a:xfrm>
        </p:spPr>
        <p:txBody>
          <a:bodyPr>
            <a:noAutofit/>
          </a:bodyPr>
          <a:lstStyle/>
          <a:p>
            <a:r>
              <a:rPr lang="en-US" sz="2800" dirty="0"/>
              <a:t>Most information on NJ return is already filled in by the time you finish </a:t>
            </a:r>
            <a:r>
              <a:rPr lang="en-US" sz="2800" dirty="0" smtClean="0"/>
              <a:t>federal </a:t>
            </a:r>
            <a:r>
              <a:rPr lang="en-US" sz="2800" dirty="0"/>
              <a:t>return</a:t>
            </a:r>
          </a:p>
          <a:p>
            <a:pPr lvl="1"/>
            <a:r>
              <a:rPr lang="en-US" dirty="0" smtClean="0"/>
              <a:t>Most </a:t>
            </a:r>
            <a:r>
              <a:rPr lang="en-US" dirty="0"/>
              <a:t>fields are automatically calculated from Federal entries </a:t>
            </a:r>
          </a:p>
          <a:p>
            <a:pPr lvl="1"/>
            <a:r>
              <a:rPr lang="en-US" dirty="0" smtClean="0"/>
              <a:t>Sometimes </a:t>
            </a:r>
            <a:r>
              <a:rPr lang="en-US" dirty="0"/>
              <a:t>you must signify special NJ tax treatment by using fields on Federal screens</a:t>
            </a:r>
          </a:p>
          <a:p>
            <a:pPr lvl="2">
              <a:buClr>
                <a:srgbClr val="C00000"/>
              </a:buClr>
            </a:pPr>
            <a:r>
              <a:rPr lang="en-US" sz="2800" dirty="0" smtClean="0"/>
              <a:t>For example, the </a:t>
            </a:r>
            <a:r>
              <a:rPr lang="en-US" sz="2800" dirty="0"/>
              <a:t>amount of interest on US Savings Bonds </a:t>
            </a:r>
            <a:r>
              <a:rPr lang="en-US" sz="2800" dirty="0" smtClean="0"/>
              <a:t>to be </a:t>
            </a:r>
            <a:r>
              <a:rPr lang="en-US" sz="2800" dirty="0"/>
              <a:t>subtracted from state income </a:t>
            </a:r>
            <a:r>
              <a:rPr lang="en-US" sz="2800" dirty="0" smtClean="0"/>
              <a:t>is entered </a:t>
            </a:r>
            <a:r>
              <a:rPr lang="en-US" sz="2800" dirty="0"/>
              <a:t>on </a:t>
            </a:r>
            <a:r>
              <a:rPr lang="en-US" sz="2800" dirty="0" smtClean="0"/>
              <a:t>federal interest </a:t>
            </a:r>
            <a:r>
              <a:rPr lang="en-US" sz="2800" dirty="0"/>
              <a:t>screen</a:t>
            </a:r>
          </a:p>
          <a:p>
            <a:endParaRPr lang="en-US" sz="2800" dirty="0"/>
          </a:p>
        </p:txBody>
      </p:sp>
      <p:sp>
        <p:nvSpPr>
          <p:cNvPr id="6" name="Title 5"/>
          <p:cNvSpPr>
            <a:spLocks noGrp="1"/>
          </p:cNvSpPr>
          <p:nvPr>
            <p:ph type="title"/>
          </p:nvPr>
        </p:nvSpPr>
        <p:spPr/>
        <p:txBody>
          <a:bodyPr>
            <a:normAutofit/>
          </a:bodyPr>
          <a:lstStyle/>
          <a:p>
            <a:r>
              <a:rPr lang="en-US" dirty="0" smtClean="0"/>
              <a:t>Finishing the NJ </a:t>
            </a:r>
            <a:r>
              <a:rPr lang="en-US" dirty="0"/>
              <a:t>Return </a:t>
            </a:r>
          </a:p>
        </p:txBody>
      </p:sp>
    </p:spTree>
    <p:extLst>
      <p:ext uri="{BB962C8B-B14F-4D97-AF65-F5344CB8AC3E}">
        <p14:creationId xmlns:p14="http://schemas.microsoft.com/office/powerpoint/2010/main" val="1415830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20</a:t>
            </a:fld>
            <a:endParaRPr lang="en-US" altLang="en-US"/>
          </a:p>
        </p:txBody>
      </p:sp>
      <p:sp>
        <p:nvSpPr>
          <p:cNvPr id="4" name="Text Placeholder 3"/>
          <p:cNvSpPr>
            <a:spLocks noGrp="1"/>
          </p:cNvSpPr>
          <p:nvPr>
            <p:ph type="body" sz="quarter" idx="15"/>
          </p:nvPr>
        </p:nvSpPr>
        <p:spPr>
          <a:xfrm>
            <a:off x="1282700" y="1754188"/>
            <a:ext cx="9535493" cy="4022725"/>
          </a:xfrm>
        </p:spPr>
        <p:txBody>
          <a:bodyPr>
            <a:normAutofit/>
          </a:bodyPr>
          <a:lstStyle/>
          <a:p>
            <a:r>
              <a:rPr lang="en-US" dirty="0" smtClean="0"/>
              <a:t>Can </a:t>
            </a:r>
            <a:r>
              <a:rPr lang="en-US" dirty="0"/>
              <a:t>choose to apply all or part of current year’s </a:t>
            </a:r>
            <a:r>
              <a:rPr lang="en-US" dirty="0" smtClean="0"/>
              <a:t>NJ refund </a:t>
            </a:r>
            <a:r>
              <a:rPr lang="en-US" dirty="0"/>
              <a:t>to next year’s </a:t>
            </a:r>
            <a:r>
              <a:rPr lang="en-US" dirty="0" smtClean="0"/>
              <a:t>NJ taxes</a:t>
            </a:r>
            <a:endParaRPr lang="en-US" dirty="0"/>
          </a:p>
          <a:p>
            <a:pPr lvl="1"/>
            <a:r>
              <a:rPr lang="en-US" dirty="0" smtClean="0"/>
              <a:t>Enter </a:t>
            </a:r>
            <a:r>
              <a:rPr lang="en-US" dirty="0"/>
              <a:t>in </a:t>
            </a:r>
            <a:r>
              <a:rPr lang="en-US" altLang="en-US" dirty="0"/>
              <a:t>State section \ Edit \ Enter Myself \ Payments </a:t>
            </a:r>
            <a:r>
              <a:rPr lang="en-US" dirty="0" smtClean="0"/>
              <a:t>TaxSlayer </a:t>
            </a:r>
            <a:r>
              <a:rPr lang="en-US" dirty="0"/>
              <a:t>will populate amount to be applied to next year on </a:t>
            </a:r>
            <a:r>
              <a:rPr lang="en-US" dirty="0" smtClean="0"/>
              <a:t>and </a:t>
            </a:r>
            <a:r>
              <a:rPr lang="en-US" dirty="0"/>
              <a:t>re-calculate amount of refund taxpayer will receive this </a:t>
            </a:r>
            <a:r>
              <a:rPr lang="en-US" dirty="0" smtClean="0"/>
              <a:t>year </a:t>
            </a:r>
            <a:endParaRPr lang="en-US" dirty="0"/>
          </a:p>
        </p:txBody>
      </p:sp>
      <p:sp>
        <p:nvSpPr>
          <p:cNvPr id="6" name="Title 5"/>
          <p:cNvSpPr>
            <a:spLocks noGrp="1"/>
          </p:cNvSpPr>
          <p:nvPr>
            <p:ph type="title"/>
          </p:nvPr>
        </p:nvSpPr>
        <p:spPr/>
        <p:txBody>
          <a:bodyPr/>
          <a:lstStyle/>
          <a:p>
            <a:r>
              <a:rPr lang="en-US" altLang="en-US" dirty="0" smtClean="0"/>
              <a:t>NJ Refunds </a:t>
            </a:r>
            <a:r>
              <a:rPr lang="en-US" altLang="en-US" dirty="0"/>
              <a:t>Applied to Next Year’s Taxes</a:t>
            </a:r>
            <a:endParaRPr lang="en-US" dirty="0"/>
          </a:p>
        </p:txBody>
      </p:sp>
    </p:spTree>
    <p:extLst>
      <p:ext uri="{BB962C8B-B14F-4D97-AF65-F5344CB8AC3E}">
        <p14:creationId xmlns:p14="http://schemas.microsoft.com/office/powerpoint/2010/main" val="1007743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21</a:t>
            </a:fld>
            <a:endParaRPr lang="en-US" altLang="en-US"/>
          </a:p>
        </p:txBody>
      </p:sp>
      <p:sp>
        <p:nvSpPr>
          <p:cNvPr id="4" name="Text Placeholder 3"/>
          <p:cNvSpPr>
            <a:spLocks noGrp="1"/>
          </p:cNvSpPr>
          <p:nvPr>
            <p:ph type="body" sz="quarter" idx="15"/>
          </p:nvPr>
        </p:nvSpPr>
        <p:spPr>
          <a:xfrm>
            <a:off x="1282700" y="1828833"/>
            <a:ext cx="9766299" cy="4022725"/>
          </a:xfrm>
        </p:spPr>
        <p:txBody>
          <a:bodyPr>
            <a:normAutofit/>
          </a:bodyPr>
          <a:lstStyle/>
          <a:p>
            <a:r>
              <a:rPr lang="en-US" altLang="en-US" sz="2800" dirty="0"/>
              <a:t>Check or money order – send </a:t>
            </a:r>
            <a:r>
              <a:rPr lang="en-US" altLang="en-US" sz="2800" dirty="0" smtClean="0"/>
              <a:t>NJ-1040V </a:t>
            </a:r>
            <a:r>
              <a:rPr lang="en-US" altLang="en-US" sz="2800" dirty="0"/>
              <a:t>voucher with payment</a:t>
            </a:r>
          </a:p>
          <a:p>
            <a:r>
              <a:rPr lang="en-US" altLang="en-US" sz="2800" dirty="0"/>
              <a:t> Electronic funds transfer (direct debit)</a:t>
            </a:r>
          </a:p>
          <a:p>
            <a:pPr lvl="1"/>
            <a:r>
              <a:rPr lang="en-US" altLang="en-US" dirty="0"/>
              <a:t> File return immediately &amp; specify date for transfer</a:t>
            </a:r>
          </a:p>
          <a:p>
            <a:r>
              <a:rPr lang="en-US" altLang="en-US" sz="2800" dirty="0"/>
              <a:t> Credit card (additional fee) </a:t>
            </a:r>
            <a:endParaRPr lang="en-US" sz="2800" dirty="0"/>
          </a:p>
        </p:txBody>
      </p:sp>
      <p:sp>
        <p:nvSpPr>
          <p:cNvPr id="6" name="Title 5"/>
          <p:cNvSpPr>
            <a:spLocks noGrp="1"/>
          </p:cNvSpPr>
          <p:nvPr>
            <p:ph type="title"/>
          </p:nvPr>
        </p:nvSpPr>
        <p:spPr/>
        <p:txBody>
          <a:bodyPr>
            <a:normAutofit/>
          </a:bodyPr>
          <a:lstStyle/>
          <a:p>
            <a:r>
              <a:rPr lang="en-US" altLang="en-US" dirty="0"/>
              <a:t>Amount Owed:  </a:t>
            </a:r>
            <a:r>
              <a:rPr lang="en-US" altLang="en-US" dirty="0" smtClean="0"/>
              <a:t>NJ Payment </a:t>
            </a:r>
            <a:r>
              <a:rPr lang="en-US" altLang="en-US" dirty="0"/>
              <a:t>Options</a:t>
            </a:r>
            <a:endParaRPr lang="en-US" dirty="0"/>
          </a:p>
        </p:txBody>
      </p:sp>
    </p:spTree>
    <p:extLst>
      <p:ext uri="{BB962C8B-B14F-4D97-AF65-F5344CB8AC3E}">
        <p14:creationId xmlns:p14="http://schemas.microsoft.com/office/powerpoint/2010/main" val="3439751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22</a:t>
            </a:fld>
            <a:endParaRPr lang="en-US" altLang="en-US"/>
          </a:p>
        </p:txBody>
      </p:sp>
      <p:sp>
        <p:nvSpPr>
          <p:cNvPr id="4" name="Text Placeholder 3"/>
          <p:cNvSpPr>
            <a:spLocks noGrp="1"/>
          </p:cNvSpPr>
          <p:nvPr>
            <p:ph type="body" sz="quarter" idx="15"/>
          </p:nvPr>
        </p:nvSpPr>
        <p:spPr>
          <a:xfrm>
            <a:off x="1282700" y="1754188"/>
            <a:ext cx="9535493" cy="4022725"/>
          </a:xfrm>
        </p:spPr>
        <p:txBody>
          <a:bodyPr>
            <a:normAutofit/>
          </a:bodyPr>
          <a:lstStyle/>
          <a:p>
            <a:r>
              <a:rPr lang="en-US" altLang="en-US" sz="3000" dirty="0"/>
              <a:t>TaxSlayer will issue a warning during e-file process if taxpayer may owe penalty (i.e. - </a:t>
            </a:r>
            <a:r>
              <a:rPr lang="en-US" altLang="en-US" sz="3000" dirty="0" smtClean="0"/>
              <a:t>owes </a:t>
            </a:r>
            <a:r>
              <a:rPr lang="en-US" altLang="en-US" sz="3000" dirty="0"/>
              <a:t>an amount greater than </a:t>
            </a:r>
            <a:r>
              <a:rPr lang="en-US" altLang="en-US" sz="3000" dirty="0" smtClean="0"/>
              <a:t>$</a:t>
            </a:r>
            <a:r>
              <a:rPr lang="en-US" altLang="en-US" sz="3000" dirty="0"/>
              <a:t>400 </a:t>
            </a:r>
            <a:r>
              <a:rPr lang="en-US" altLang="en-US" sz="3000" dirty="0" smtClean="0"/>
              <a:t>for NJ </a:t>
            </a:r>
            <a:endParaRPr lang="en-US" altLang="en-US" sz="3000" dirty="0"/>
          </a:p>
          <a:p>
            <a:pPr lvl="1"/>
            <a:r>
              <a:rPr lang="en-US" altLang="en-US" sz="2600" dirty="0" smtClean="0"/>
              <a:t>Penalty </a:t>
            </a:r>
            <a:r>
              <a:rPr lang="en-US" altLang="en-US" sz="2600" dirty="0"/>
              <a:t>is </a:t>
            </a:r>
            <a:r>
              <a:rPr lang="en-US" altLang="en-US" sz="2600" dirty="0">
                <a:solidFill>
                  <a:srgbClr val="FF0000"/>
                </a:solidFill>
              </a:rPr>
              <a:t>Out of Scope</a:t>
            </a:r>
            <a:r>
              <a:rPr lang="en-US" altLang="en-US" sz="2600" dirty="0"/>
              <a:t>, so choose option to file without including penalty </a:t>
            </a:r>
            <a:endParaRPr lang="en-US" altLang="en-US" sz="2600" dirty="0" smtClean="0"/>
          </a:p>
          <a:p>
            <a:pPr lvl="1"/>
            <a:r>
              <a:rPr lang="en-US" altLang="en-US" sz="3000" dirty="0" smtClean="0"/>
              <a:t>Alert </a:t>
            </a:r>
            <a:r>
              <a:rPr lang="en-US" altLang="en-US" sz="3000" dirty="0"/>
              <a:t>taxpayer that they may receive a letter from </a:t>
            </a:r>
            <a:r>
              <a:rPr lang="en-US" altLang="en-US" sz="3000" dirty="0" smtClean="0"/>
              <a:t> </a:t>
            </a:r>
            <a:r>
              <a:rPr lang="en-US" altLang="en-US" sz="3000" dirty="0"/>
              <a:t>NJ</a:t>
            </a:r>
          </a:p>
          <a:p>
            <a:pPr lvl="1"/>
            <a:r>
              <a:rPr lang="en-US" altLang="en-US" sz="2600" dirty="0" smtClean="0"/>
              <a:t>Make </a:t>
            </a:r>
            <a:r>
              <a:rPr lang="en-US" altLang="en-US" sz="2600" dirty="0"/>
              <a:t>a note that alert was given to taxpayer in Intake/Interview sheet notes section and in TaxSlayer notes</a:t>
            </a:r>
          </a:p>
          <a:p>
            <a:endParaRPr lang="en-US" dirty="0"/>
          </a:p>
        </p:txBody>
      </p:sp>
      <p:sp>
        <p:nvSpPr>
          <p:cNvPr id="6" name="Title 5"/>
          <p:cNvSpPr>
            <a:spLocks noGrp="1"/>
          </p:cNvSpPr>
          <p:nvPr>
            <p:ph type="title"/>
          </p:nvPr>
        </p:nvSpPr>
        <p:spPr/>
        <p:txBody>
          <a:bodyPr/>
          <a:lstStyle/>
          <a:p>
            <a:r>
              <a:rPr lang="en-US" altLang="en-US" dirty="0"/>
              <a:t>Tax Penalty for Underpayment of </a:t>
            </a:r>
            <a:r>
              <a:rPr lang="en-US" altLang="en-US" dirty="0" smtClean="0"/>
              <a:t>NJ Taxes</a:t>
            </a:r>
            <a:endParaRPr lang="en-US" dirty="0"/>
          </a:p>
        </p:txBody>
      </p:sp>
    </p:spTree>
    <p:extLst>
      <p:ext uri="{BB962C8B-B14F-4D97-AF65-F5344CB8AC3E}">
        <p14:creationId xmlns:p14="http://schemas.microsoft.com/office/powerpoint/2010/main" val="167134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23</a:t>
            </a:fld>
            <a:endParaRPr lang="en-US" altLang="en-US"/>
          </a:p>
        </p:txBody>
      </p:sp>
      <p:sp>
        <p:nvSpPr>
          <p:cNvPr id="4" name="Text Placeholder 3"/>
          <p:cNvSpPr>
            <a:spLocks noGrp="1"/>
          </p:cNvSpPr>
          <p:nvPr>
            <p:ph type="body" sz="quarter" idx="15"/>
          </p:nvPr>
        </p:nvSpPr>
        <p:spPr>
          <a:xfrm>
            <a:off x="1282700" y="1754188"/>
            <a:ext cx="9535493" cy="4022725"/>
          </a:xfrm>
        </p:spPr>
        <p:txBody>
          <a:bodyPr>
            <a:normAutofit lnSpcReduction="10000"/>
          </a:bodyPr>
          <a:lstStyle/>
          <a:p>
            <a:r>
              <a:rPr lang="en-US" altLang="en-US" sz="2600" dirty="0"/>
              <a:t>Taxpayer tax liability in current year more than what was withheld and/or paid in advance     </a:t>
            </a:r>
            <a:r>
              <a:rPr lang="en-US" altLang="en-US" sz="2600" b="1" dirty="0"/>
              <a:t>AND</a:t>
            </a:r>
          </a:p>
          <a:p>
            <a:r>
              <a:rPr lang="en-US" altLang="en-US" sz="2600" dirty="0"/>
              <a:t> Taxpayer expects to owe for next year more than </a:t>
            </a:r>
            <a:r>
              <a:rPr lang="en-US" altLang="en-US" sz="2600" dirty="0" smtClean="0"/>
              <a:t>$</a:t>
            </a:r>
            <a:r>
              <a:rPr lang="en-US" altLang="en-US" sz="2600" dirty="0"/>
              <a:t>400 </a:t>
            </a:r>
            <a:r>
              <a:rPr lang="en-US" altLang="en-US" sz="2600" dirty="0" smtClean="0"/>
              <a:t>to NJ </a:t>
            </a:r>
            <a:r>
              <a:rPr lang="en-US" altLang="en-US" sz="2600" dirty="0"/>
              <a:t>after subtracting tax withheld &amp; tax credits from tax liability    </a:t>
            </a:r>
            <a:r>
              <a:rPr lang="en-US" altLang="en-US" sz="2600" b="1" dirty="0"/>
              <a:t>AND</a:t>
            </a:r>
          </a:p>
          <a:p>
            <a:r>
              <a:rPr lang="en-US" altLang="en-US" sz="2600" dirty="0"/>
              <a:t> Taxpayer expects next year’s tax withheld to be less than:</a:t>
            </a:r>
          </a:p>
          <a:p>
            <a:pPr lvl="1"/>
            <a:r>
              <a:rPr lang="en-US" altLang="en-US" sz="2600" dirty="0"/>
              <a:t> </a:t>
            </a:r>
            <a:r>
              <a:rPr lang="en-US" altLang="en-US" sz="2400" dirty="0"/>
              <a:t>90% of the tax liability on next year’s return, or</a:t>
            </a:r>
          </a:p>
          <a:p>
            <a:pPr lvl="1"/>
            <a:r>
              <a:rPr lang="en-US" altLang="en-US" sz="2400" dirty="0"/>
              <a:t>100% of tax liability shown on current year’s return</a:t>
            </a:r>
          </a:p>
          <a:p>
            <a:r>
              <a:rPr lang="en-US" altLang="en-US" sz="2600" dirty="0"/>
              <a:t> Estimated taxes required if taxpayer is self-employed</a:t>
            </a:r>
          </a:p>
        </p:txBody>
      </p:sp>
      <p:sp>
        <p:nvSpPr>
          <p:cNvPr id="6" name="Title 5"/>
          <p:cNvSpPr>
            <a:spLocks noGrp="1"/>
          </p:cNvSpPr>
          <p:nvPr>
            <p:ph type="title"/>
          </p:nvPr>
        </p:nvSpPr>
        <p:spPr/>
        <p:txBody>
          <a:bodyPr>
            <a:normAutofit fontScale="90000"/>
          </a:bodyPr>
          <a:lstStyle/>
          <a:p>
            <a:r>
              <a:rPr lang="en-US" altLang="en-US" dirty="0"/>
              <a:t>Conditions When Estimated Tax Payments are Required for Next Year</a:t>
            </a:r>
            <a:endParaRPr lang="en-US" dirty="0"/>
          </a:p>
        </p:txBody>
      </p:sp>
    </p:spTree>
    <p:extLst>
      <p:ext uri="{BB962C8B-B14F-4D97-AF65-F5344CB8AC3E}">
        <p14:creationId xmlns:p14="http://schemas.microsoft.com/office/powerpoint/2010/main" val="199380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3</a:t>
            </a:fld>
            <a:endParaRPr lang="en-US" altLang="en-US" dirty="0"/>
          </a:p>
        </p:txBody>
      </p:sp>
      <p:sp>
        <p:nvSpPr>
          <p:cNvPr id="4" name="Text Placeholder 3"/>
          <p:cNvSpPr>
            <a:spLocks noGrp="1"/>
          </p:cNvSpPr>
          <p:nvPr>
            <p:ph type="body" sz="quarter" idx="15"/>
          </p:nvPr>
        </p:nvSpPr>
        <p:spPr>
          <a:xfrm>
            <a:off x="1282700" y="1754188"/>
            <a:ext cx="9535494" cy="4022725"/>
          </a:xfrm>
        </p:spPr>
        <p:txBody>
          <a:bodyPr>
            <a:normAutofit fontScale="77500" lnSpcReduction="20000"/>
          </a:bodyPr>
          <a:lstStyle/>
          <a:p>
            <a:r>
              <a:rPr lang="en-US" sz="2800" dirty="0" smtClean="0"/>
              <a:t>In </a:t>
            </a:r>
            <a:r>
              <a:rPr lang="en-US" sz="2800" dirty="0"/>
              <a:t>certain cases, you should have </a:t>
            </a:r>
            <a:r>
              <a:rPr lang="en-US" sz="2800" dirty="0" smtClean="0"/>
              <a:t>captured </a:t>
            </a:r>
            <a:r>
              <a:rPr lang="en-US" sz="2800" dirty="0"/>
              <a:t>specific information on the NJ Checklist as you were entering data in Federal section so that you would not forget to enter necessary adjustments now that you are up to State section </a:t>
            </a:r>
          </a:p>
          <a:p>
            <a:pPr lvl="1"/>
            <a:r>
              <a:rPr lang="en-US" sz="2600" dirty="0" smtClean="0"/>
              <a:t>For example, </a:t>
            </a:r>
            <a:r>
              <a:rPr lang="en-US" sz="2600" dirty="0"/>
              <a:t>property taxes, military pension</a:t>
            </a:r>
          </a:p>
          <a:p>
            <a:r>
              <a:rPr lang="en-US" sz="2800" dirty="0"/>
              <a:t>There are a few situations which are unique to NJ so they will also require entry in the TaxSlayer State section </a:t>
            </a:r>
          </a:p>
          <a:p>
            <a:pPr lvl="1"/>
            <a:r>
              <a:rPr lang="en-US" dirty="0"/>
              <a:t> </a:t>
            </a:r>
            <a:r>
              <a:rPr lang="en-US" sz="2600" dirty="0"/>
              <a:t>Use tax due on out-of-state purchases</a:t>
            </a:r>
          </a:p>
          <a:p>
            <a:pPr lvl="1"/>
            <a:r>
              <a:rPr lang="en-US" sz="2600" dirty="0"/>
              <a:t> Rent</a:t>
            </a:r>
          </a:p>
          <a:p>
            <a:pPr lvl="1"/>
            <a:r>
              <a:rPr lang="en-US" sz="2600" dirty="0"/>
              <a:t> NJ refund to apply to next </a:t>
            </a:r>
            <a:r>
              <a:rPr lang="en-US" sz="2600" dirty="0" smtClean="0"/>
              <a:t>year’s </a:t>
            </a:r>
            <a:r>
              <a:rPr lang="en-US" sz="2600" dirty="0"/>
              <a:t>return</a:t>
            </a:r>
          </a:p>
          <a:p>
            <a:pPr lvl="1"/>
            <a:r>
              <a:rPr lang="en-US" sz="2600" dirty="0"/>
              <a:t> NJ estimated payment vouchers</a:t>
            </a:r>
          </a:p>
        </p:txBody>
      </p:sp>
      <p:sp>
        <p:nvSpPr>
          <p:cNvPr id="6" name="Title 5"/>
          <p:cNvSpPr>
            <a:spLocks noGrp="1"/>
          </p:cNvSpPr>
          <p:nvPr>
            <p:ph type="title"/>
          </p:nvPr>
        </p:nvSpPr>
        <p:spPr/>
        <p:txBody>
          <a:bodyPr/>
          <a:lstStyle/>
          <a:p>
            <a:r>
              <a:rPr lang="en-US" dirty="0"/>
              <a:t>Entries in the TaxSlayer State Section</a:t>
            </a:r>
          </a:p>
        </p:txBody>
      </p:sp>
    </p:spTree>
    <p:extLst>
      <p:ext uri="{BB962C8B-B14F-4D97-AF65-F5344CB8AC3E}">
        <p14:creationId xmlns:p14="http://schemas.microsoft.com/office/powerpoint/2010/main" val="164733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 </a:t>
            </a:r>
            <a:endParaRPr lang="en-US" dirty="0"/>
          </a:p>
        </p:txBody>
      </p:sp>
      <p:sp>
        <p:nvSpPr>
          <p:cNvPr id="3" name="Slide Number Placeholder 2"/>
          <p:cNvSpPr>
            <a:spLocks noGrp="1"/>
          </p:cNvSpPr>
          <p:nvPr>
            <p:ph type="sldNum" sz="quarter" idx="12"/>
          </p:nvPr>
        </p:nvSpPr>
        <p:spPr/>
        <p:txBody>
          <a:bodyPr/>
          <a:lstStyle/>
          <a:p>
            <a:fld id="{EA551067-745F-4EE0-8E6F-CC460D70CD53}" type="slidenum">
              <a:rPr lang="en-US" altLang="en-US" smtClean="0"/>
              <a:pPr/>
              <a:t>4</a:t>
            </a:fld>
            <a:endParaRPr lang="en-US" altLang="en-US" dirty="0"/>
          </a:p>
        </p:txBody>
      </p:sp>
      <p:sp>
        <p:nvSpPr>
          <p:cNvPr id="4" name="Title 3"/>
          <p:cNvSpPr>
            <a:spLocks noGrp="1"/>
          </p:cNvSpPr>
          <p:nvPr>
            <p:ph type="title"/>
          </p:nvPr>
        </p:nvSpPr>
        <p:spPr/>
        <p:txBody>
          <a:bodyPr/>
          <a:lstStyle/>
          <a:p>
            <a:r>
              <a:rPr lang="en-US" dirty="0"/>
              <a:t>TS – State Section Menu</a:t>
            </a:r>
          </a:p>
        </p:txBody>
      </p:sp>
      <p:pic>
        <p:nvPicPr>
          <p:cNvPr id="5" name="Content Placeholder 5"/>
          <p:cNvPicPr>
            <a:picLocks noChangeAspect="1"/>
          </p:cNvPicPr>
          <p:nvPr/>
        </p:nvPicPr>
        <p:blipFill>
          <a:blip r:embed="rId2"/>
          <a:stretch>
            <a:fillRect/>
          </a:stretch>
        </p:blipFill>
        <p:spPr>
          <a:xfrm>
            <a:off x="1050137" y="1559955"/>
            <a:ext cx="7448550" cy="4705350"/>
          </a:xfrm>
          <a:prstGeom prst="rect">
            <a:avLst/>
          </a:prstGeom>
        </p:spPr>
      </p:pic>
    </p:spTree>
    <p:extLst>
      <p:ext uri="{BB962C8B-B14F-4D97-AF65-F5344CB8AC3E}">
        <p14:creationId xmlns:p14="http://schemas.microsoft.com/office/powerpoint/2010/main" val="36198685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5</a:t>
            </a:fld>
            <a:endParaRPr lang="en-US" altLang="en-US" dirty="0"/>
          </a:p>
        </p:txBody>
      </p:sp>
      <p:sp>
        <p:nvSpPr>
          <p:cNvPr id="4" name="Text Placeholder 3"/>
          <p:cNvSpPr>
            <a:spLocks noGrp="1"/>
          </p:cNvSpPr>
          <p:nvPr>
            <p:ph type="body" sz="quarter" idx="15"/>
          </p:nvPr>
        </p:nvSpPr>
        <p:spPr>
          <a:xfrm>
            <a:off x="1282700" y="1754188"/>
            <a:ext cx="9535494" cy="4022725"/>
          </a:xfrm>
        </p:spPr>
        <p:txBody>
          <a:bodyPr>
            <a:normAutofit lnSpcReduction="10000"/>
          </a:bodyPr>
          <a:lstStyle/>
          <a:p>
            <a:r>
              <a:rPr lang="en-US" sz="3000" dirty="0" smtClean="0"/>
              <a:t>TaxSlayer </a:t>
            </a:r>
            <a:r>
              <a:rPr lang="en-US" sz="3000" dirty="0"/>
              <a:t>started the NJ return </a:t>
            </a:r>
            <a:r>
              <a:rPr lang="en-US" sz="3000" dirty="0" smtClean="0"/>
              <a:t>after four questions were answered in </a:t>
            </a:r>
            <a:r>
              <a:rPr lang="en-US" sz="3000" dirty="0"/>
              <a:t>the Basic </a:t>
            </a:r>
            <a:r>
              <a:rPr lang="en-US" sz="3000" dirty="0" smtClean="0"/>
              <a:t>Section.  These questions are:</a:t>
            </a:r>
            <a:endParaRPr lang="en-US" sz="3000" dirty="0"/>
          </a:p>
          <a:p>
            <a:pPr lvl="1"/>
            <a:r>
              <a:rPr lang="en-US" dirty="0"/>
              <a:t> </a:t>
            </a:r>
            <a:r>
              <a:rPr lang="en-US" sz="2600" dirty="0"/>
              <a:t>Municipality code</a:t>
            </a:r>
          </a:p>
          <a:p>
            <a:pPr lvl="1"/>
            <a:r>
              <a:rPr lang="en-US" sz="2600" dirty="0"/>
              <a:t> </a:t>
            </a:r>
            <a:r>
              <a:rPr lang="en-US" sz="2600" dirty="0" smtClean="0"/>
              <a:t>Dependent </a:t>
            </a:r>
            <a:r>
              <a:rPr lang="en-US" sz="2600" dirty="0"/>
              <a:t>health insurance coverage</a:t>
            </a:r>
          </a:p>
          <a:p>
            <a:pPr lvl="1"/>
            <a:r>
              <a:rPr lang="en-US" sz="2600" dirty="0"/>
              <a:t> Gubernatorial elections fund </a:t>
            </a:r>
          </a:p>
          <a:p>
            <a:pPr lvl="1"/>
            <a:r>
              <a:rPr lang="en-US" sz="2600" dirty="0"/>
              <a:t> NJ PINs</a:t>
            </a:r>
          </a:p>
          <a:p>
            <a:r>
              <a:rPr lang="en-US" sz="3000" dirty="0" smtClean="0"/>
              <a:t>Depending </a:t>
            </a:r>
            <a:r>
              <a:rPr lang="en-US" sz="3000" dirty="0"/>
              <a:t>on circumstances, </a:t>
            </a:r>
            <a:r>
              <a:rPr lang="en-US" sz="3000" dirty="0" smtClean="0"/>
              <a:t>additional </a:t>
            </a:r>
            <a:r>
              <a:rPr lang="en-US" sz="3000" dirty="0"/>
              <a:t>basic information may be needed</a:t>
            </a:r>
          </a:p>
          <a:p>
            <a:endParaRPr lang="en-US" dirty="0"/>
          </a:p>
        </p:txBody>
      </p:sp>
      <p:sp>
        <p:nvSpPr>
          <p:cNvPr id="6" name="Title 5"/>
          <p:cNvSpPr>
            <a:spLocks noGrp="1"/>
          </p:cNvSpPr>
          <p:nvPr>
            <p:ph type="title"/>
          </p:nvPr>
        </p:nvSpPr>
        <p:spPr/>
        <p:txBody>
          <a:bodyPr/>
          <a:lstStyle/>
          <a:p>
            <a:r>
              <a:rPr lang="en-US" dirty="0"/>
              <a:t>TS – Basic Information</a:t>
            </a:r>
          </a:p>
        </p:txBody>
      </p:sp>
    </p:spTree>
    <p:extLst>
      <p:ext uri="{BB962C8B-B14F-4D97-AF65-F5344CB8AC3E}">
        <p14:creationId xmlns:p14="http://schemas.microsoft.com/office/powerpoint/2010/main" val="4189275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6</a:t>
            </a:fld>
            <a:endParaRPr lang="en-US" altLang="en-US" dirty="0"/>
          </a:p>
        </p:txBody>
      </p:sp>
      <p:sp>
        <p:nvSpPr>
          <p:cNvPr id="4" name="Text Placeholder 3"/>
          <p:cNvSpPr>
            <a:spLocks noGrp="1"/>
          </p:cNvSpPr>
          <p:nvPr>
            <p:ph type="body" sz="quarter" idx="15"/>
          </p:nvPr>
        </p:nvSpPr>
        <p:spPr>
          <a:xfrm>
            <a:off x="1282700" y="1754188"/>
            <a:ext cx="9385300" cy="4022725"/>
          </a:xfrm>
        </p:spPr>
        <p:txBody>
          <a:bodyPr>
            <a:normAutofit fontScale="55000" lnSpcReduction="20000"/>
          </a:bodyPr>
          <a:lstStyle/>
          <a:p>
            <a:r>
              <a:rPr lang="en-US" sz="3800" dirty="0"/>
              <a:t>May need to answer some additional Basic Information questions, depending on the taxpayer’s circumstances:</a:t>
            </a:r>
          </a:p>
          <a:p>
            <a:pPr lvl="1"/>
            <a:r>
              <a:rPr lang="en-US" sz="3100" dirty="0"/>
              <a:t> </a:t>
            </a:r>
            <a:r>
              <a:rPr lang="en-US" sz="3600" dirty="0"/>
              <a:t>Disabled taxpayer/spouse (for additional exemption) </a:t>
            </a:r>
            <a:r>
              <a:rPr lang="en-US" sz="3600" dirty="0" smtClean="0"/>
              <a:t> </a:t>
            </a:r>
            <a:endParaRPr lang="en-US" sz="3600" dirty="0"/>
          </a:p>
          <a:p>
            <a:pPr lvl="1"/>
            <a:r>
              <a:rPr lang="en-US" sz="3600" dirty="0"/>
              <a:t> Full-time college students &lt; age 22 (for additional exemption)</a:t>
            </a:r>
          </a:p>
          <a:p>
            <a:pPr lvl="1"/>
            <a:r>
              <a:rPr lang="en-US" sz="3600" dirty="0"/>
              <a:t> Request for NJ tax forms to be mailed next year</a:t>
            </a:r>
          </a:p>
          <a:p>
            <a:pPr lvl="1"/>
            <a:r>
              <a:rPr lang="en-US" sz="3600" dirty="0"/>
              <a:t> Federal/NJ extensions filed </a:t>
            </a:r>
          </a:p>
          <a:p>
            <a:pPr lvl="1"/>
            <a:r>
              <a:rPr lang="en-US" sz="3600" dirty="0"/>
              <a:t> Need to attach death certificate for deceased person on return </a:t>
            </a:r>
          </a:p>
          <a:p>
            <a:pPr lvl="1"/>
            <a:r>
              <a:rPr lang="en-US" sz="3600" dirty="0"/>
              <a:t> Part-year NJ resident</a:t>
            </a:r>
          </a:p>
          <a:p>
            <a:r>
              <a:rPr lang="en-US" sz="3800" dirty="0"/>
              <a:t>Information to answer these questions should have been captured in the NJ Checklist Basic Information </a:t>
            </a:r>
            <a:r>
              <a:rPr lang="en-US" sz="3800" dirty="0" smtClean="0"/>
              <a:t>section as </a:t>
            </a:r>
            <a:r>
              <a:rPr lang="en-US" sz="3800" dirty="0"/>
              <a:t>you progressed through the Interview and previous TaxSlayer sections</a:t>
            </a:r>
          </a:p>
          <a:p>
            <a:endParaRPr lang="en-US" dirty="0"/>
          </a:p>
        </p:txBody>
      </p:sp>
      <p:sp>
        <p:nvSpPr>
          <p:cNvPr id="6" name="Title 5"/>
          <p:cNvSpPr>
            <a:spLocks noGrp="1"/>
          </p:cNvSpPr>
          <p:nvPr>
            <p:ph type="title"/>
          </p:nvPr>
        </p:nvSpPr>
        <p:spPr/>
        <p:txBody>
          <a:bodyPr>
            <a:normAutofit fontScale="90000"/>
          </a:bodyPr>
          <a:lstStyle/>
          <a:p>
            <a:r>
              <a:rPr lang="en-US" dirty="0"/>
              <a:t>TS - Basic Information -  Additional Inputs That May Be Needed</a:t>
            </a:r>
          </a:p>
        </p:txBody>
      </p:sp>
    </p:spTree>
    <p:extLst>
      <p:ext uri="{BB962C8B-B14F-4D97-AF65-F5344CB8AC3E}">
        <p14:creationId xmlns:p14="http://schemas.microsoft.com/office/powerpoint/2010/main" val="226422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7</a:t>
            </a:fld>
            <a:endParaRPr lang="en-US" altLang="en-US"/>
          </a:p>
        </p:txBody>
      </p:sp>
      <p:sp>
        <p:nvSpPr>
          <p:cNvPr id="4" name="Text Placeholder 3"/>
          <p:cNvSpPr>
            <a:spLocks noGrp="1"/>
          </p:cNvSpPr>
          <p:nvPr>
            <p:ph type="body" sz="quarter" idx="15"/>
          </p:nvPr>
        </p:nvSpPr>
        <p:spPr>
          <a:xfrm>
            <a:off x="1144768" y="1524000"/>
            <a:ext cx="9828031" cy="4022725"/>
          </a:xfrm>
        </p:spPr>
        <p:txBody>
          <a:bodyPr>
            <a:normAutofit fontScale="70000" lnSpcReduction="20000"/>
          </a:bodyPr>
          <a:lstStyle/>
          <a:p>
            <a:r>
              <a:rPr lang="en-US" dirty="0"/>
              <a:t>Certain types of income are handled differently in NJ than on the Federal return and, therefore, may need to be adjusted on the NJ 1040</a:t>
            </a:r>
          </a:p>
          <a:p>
            <a:pPr lvl="1"/>
            <a:r>
              <a:rPr lang="en-US" dirty="0" smtClean="0"/>
              <a:t>Taxable </a:t>
            </a:r>
            <a:r>
              <a:rPr lang="en-US" dirty="0"/>
              <a:t>scholarships – taxable amount may be different for NJ</a:t>
            </a:r>
          </a:p>
          <a:p>
            <a:pPr lvl="1"/>
            <a:r>
              <a:rPr lang="en-US" dirty="0" smtClean="0"/>
              <a:t>Medicaid </a:t>
            </a:r>
            <a:r>
              <a:rPr lang="en-US" dirty="0"/>
              <a:t>waiver payments on W-2</a:t>
            </a:r>
          </a:p>
          <a:p>
            <a:pPr lvl="1"/>
            <a:r>
              <a:rPr lang="en-US" dirty="0" smtClean="0"/>
              <a:t>Military </a:t>
            </a:r>
            <a:r>
              <a:rPr lang="en-US" dirty="0"/>
              <a:t>pensions - not taxable for NJ</a:t>
            </a:r>
          </a:p>
          <a:p>
            <a:pPr lvl="1"/>
            <a:r>
              <a:rPr lang="en-US" dirty="0" smtClean="0"/>
              <a:t>Disability </a:t>
            </a:r>
            <a:r>
              <a:rPr lang="en-US" dirty="0"/>
              <a:t>pensions - not taxable for those &lt; 65 for NJ </a:t>
            </a:r>
          </a:p>
          <a:p>
            <a:pPr lvl="1"/>
            <a:r>
              <a:rPr lang="en-US" dirty="0" smtClean="0"/>
              <a:t>Taxable </a:t>
            </a:r>
            <a:r>
              <a:rPr lang="en-US" dirty="0"/>
              <a:t>and excludable portions of pensions -  reported separately on NJ 1040 Lines </a:t>
            </a:r>
            <a:r>
              <a:rPr lang="en-US" dirty="0" smtClean="0"/>
              <a:t>20a </a:t>
            </a:r>
            <a:r>
              <a:rPr lang="en-US" dirty="0"/>
              <a:t>and </a:t>
            </a:r>
            <a:r>
              <a:rPr lang="en-US" dirty="0" smtClean="0"/>
              <a:t>20b</a:t>
            </a:r>
            <a:endParaRPr lang="en-US" dirty="0"/>
          </a:p>
          <a:p>
            <a:pPr lvl="2">
              <a:buClr>
                <a:srgbClr val="C00000"/>
              </a:buClr>
            </a:pPr>
            <a:r>
              <a:rPr lang="en-US" dirty="0" smtClean="0"/>
              <a:t>NJ </a:t>
            </a:r>
            <a:r>
              <a:rPr lang="en-US" dirty="0"/>
              <a:t>taxable amount of a retirement distribution may be different than Federal taxable amount (e.g. – NJ contributory pensions, 403b/457b/TSPs, IRA withdrawals, distributions eligible for NJ 3-year rule) </a:t>
            </a:r>
          </a:p>
          <a:p>
            <a:pPr lvl="1"/>
            <a:r>
              <a:rPr lang="en-US" dirty="0" smtClean="0"/>
              <a:t>Public </a:t>
            </a:r>
            <a:r>
              <a:rPr lang="en-US" dirty="0"/>
              <a:t>safety officer insurance premiums – up to $3,000 excluded from Federal pension, but included in NJ taxable pens</a:t>
            </a:r>
          </a:p>
        </p:txBody>
      </p:sp>
      <p:sp>
        <p:nvSpPr>
          <p:cNvPr id="6" name="Title 5"/>
          <p:cNvSpPr>
            <a:spLocks noGrp="1"/>
          </p:cNvSpPr>
          <p:nvPr>
            <p:ph type="title"/>
          </p:nvPr>
        </p:nvSpPr>
        <p:spPr/>
        <p:txBody>
          <a:bodyPr/>
          <a:lstStyle/>
          <a:p>
            <a:r>
              <a:rPr lang="en-US" dirty="0"/>
              <a:t>TS – Income Subject to Tax</a:t>
            </a:r>
          </a:p>
        </p:txBody>
      </p:sp>
    </p:spTree>
    <p:extLst>
      <p:ext uri="{BB962C8B-B14F-4D97-AF65-F5344CB8AC3E}">
        <p14:creationId xmlns:p14="http://schemas.microsoft.com/office/powerpoint/2010/main" val="427586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8</a:t>
            </a:fld>
            <a:endParaRPr lang="en-US" altLang="en-US"/>
          </a:p>
        </p:txBody>
      </p:sp>
      <p:sp>
        <p:nvSpPr>
          <p:cNvPr id="4" name="Text Placeholder 3"/>
          <p:cNvSpPr>
            <a:spLocks noGrp="1"/>
          </p:cNvSpPr>
          <p:nvPr>
            <p:ph type="body" sz="quarter" idx="15"/>
          </p:nvPr>
        </p:nvSpPr>
        <p:spPr>
          <a:xfrm>
            <a:off x="1282700" y="1754188"/>
            <a:ext cx="9461499" cy="4022725"/>
          </a:xfrm>
        </p:spPr>
        <p:txBody>
          <a:bodyPr>
            <a:normAutofit fontScale="77500" lnSpcReduction="20000"/>
          </a:bodyPr>
          <a:lstStyle/>
          <a:p>
            <a:r>
              <a:rPr lang="en-US" sz="3400" dirty="0"/>
              <a:t>Certain types of Other Income on Federal 1040 </a:t>
            </a:r>
            <a:r>
              <a:rPr lang="en-US" sz="3400" dirty="0" smtClean="0"/>
              <a:t>are </a:t>
            </a:r>
            <a:r>
              <a:rPr lang="en-US" sz="3400" dirty="0"/>
              <a:t>handled differently on NJ 1040 </a:t>
            </a:r>
          </a:p>
          <a:p>
            <a:pPr lvl="1"/>
            <a:r>
              <a:rPr lang="en-US" dirty="0" smtClean="0"/>
              <a:t>Cancellation </a:t>
            </a:r>
            <a:r>
              <a:rPr lang="en-US" dirty="0"/>
              <a:t>of credit card debt - not taxable in NJ (now automatically handled by TaxSlayer) </a:t>
            </a:r>
          </a:p>
          <a:p>
            <a:pPr lvl="1"/>
            <a:r>
              <a:rPr lang="en-US" dirty="0" smtClean="0"/>
              <a:t>PTR </a:t>
            </a:r>
            <a:r>
              <a:rPr lang="en-US" dirty="0"/>
              <a:t>recovery - not taxable in NJ </a:t>
            </a:r>
          </a:p>
          <a:p>
            <a:pPr lvl="1"/>
            <a:r>
              <a:rPr lang="en-US" dirty="0" smtClean="0"/>
              <a:t>Homestead </a:t>
            </a:r>
            <a:r>
              <a:rPr lang="en-US" dirty="0"/>
              <a:t>Benefit recovery - not taxable in NJ</a:t>
            </a:r>
          </a:p>
          <a:p>
            <a:pPr lvl="1"/>
            <a:r>
              <a:rPr lang="en-US" dirty="0" smtClean="0"/>
              <a:t>Gambling </a:t>
            </a:r>
            <a:r>
              <a:rPr lang="en-US" dirty="0"/>
              <a:t>winnings are netted against losses and the net is reported on NJ 1040 Line </a:t>
            </a:r>
            <a:r>
              <a:rPr lang="en-US" dirty="0" smtClean="0"/>
              <a:t>24, </a:t>
            </a:r>
            <a:r>
              <a:rPr lang="en-US" dirty="0"/>
              <a:t>not as Other </a:t>
            </a:r>
            <a:r>
              <a:rPr lang="en-US" dirty="0" smtClean="0"/>
              <a:t>Income</a:t>
            </a:r>
            <a:endParaRPr lang="en-US" sz="3100" dirty="0"/>
          </a:p>
          <a:p>
            <a:pPr lvl="1"/>
            <a:r>
              <a:rPr lang="en-US" sz="3000" dirty="0" smtClean="0"/>
              <a:t>Since </a:t>
            </a:r>
            <a:r>
              <a:rPr lang="en-US" sz="3000" dirty="0"/>
              <a:t>the Federal Other Income amounts on 1040 </a:t>
            </a:r>
            <a:r>
              <a:rPr lang="en-US" sz="3000" dirty="0" smtClean="0"/>
              <a:t>flow </a:t>
            </a:r>
            <a:r>
              <a:rPr lang="en-US" sz="3000" dirty="0"/>
              <a:t>through to NJ Other Income Line </a:t>
            </a:r>
            <a:r>
              <a:rPr lang="en-US" sz="3000" dirty="0" smtClean="0"/>
              <a:t>26, </a:t>
            </a:r>
            <a:r>
              <a:rPr lang="en-US" sz="3000" dirty="0"/>
              <a:t>may need to add or subtract from Line </a:t>
            </a:r>
            <a:r>
              <a:rPr lang="en-US" sz="3000" dirty="0" smtClean="0"/>
              <a:t>26 </a:t>
            </a:r>
            <a:r>
              <a:rPr lang="en-US" sz="3000" dirty="0"/>
              <a:t>to reflect the different tax treatment</a:t>
            </a:r>
            <a:endParaRPr lang="en-US" sz="2600" dirty="0"/>
          </a:p>
          <a:p>
            <a:endParaRPr lang="en-US" dirty="0"/>
          </a:p>
        </p:txBody>
      </p:sp>
      <p:sp>
        <p:nvSpPr>
          <p:cNvPr id="6" name="Title 5"/>
          <p:cNvSpPr>
            <a:spLocks noGrp="1"/>
          </p:cNvSpPr>
          <p:nvPr>
            <p:ph type="title"/>
          </p:nvPr>
        </p:nvSpPr>
        <p:spPr/>
        <p:txBody>
          <a:bodyPr/>
          <a:lstStyle/>
          <a:p>
            <a:r>
              <a:rPr lang="en-US" dirty="0"/>
              <a:t>TS – Income Subject to Tax</a:t>
            </a:r>
          </a:p>
        </p:txBody>
      </p:sp>
    </p:spTree>
    <p:extLst>
      <p:ext uri="{BB962C8B-B14F-4D97-AF65-F5344CB8AC3E}">
        <p14:creationId xmlns:p14="http://schemas.microsoft.com/office/powerpoint/2010/main" val="136075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2"/>
          </p:nvPr>
        </p:nvSpPr>
        <p:spPr/>
        <p:txBody>
          <a:bodyPr/>
          <a:lstStyle/>
          <a:p>
            <a:fld id="{51537707-39A7-40D5-AAE6-4AA2FD5C0E30}" type="slidenum">
              <a:rPr lang="en-US" altLang="en-US" smtClean="0"/>
              <a:pPr/>
              <a:t>9</a:t>
            </a:fld>
            <a:endParaRPr lang="en-US" altLang="en-US"/>
          </a:p>
        </p:txBody>
      </p:sp>
      <p:sp>
        <p:nvSpPr>
          <p:cNvPr id="4" name="Title 3"/>
          <p:cNvSpPr>
            <a:spLocks noGrp="1"/>
          </p:cNvSpPr>
          <p:nvPr>
            <p:ph type="title"/>
          </p:nvPr>
        </p:nvSpPr>
        <p:spPr/>
        <p:txBody>
          <a:bodyPr/>
          <a:lstStyle/>
          <a:p>
            <a:r>
              <a:rPr lang="en-US" dirty="0" smtClean="0"/>
              <a:t>TS – Income Subject to </a:t>
            </a:r>
            <a:r>
              <a:rPr lang="en-US" dirty="0" smtClean="0"/>
              <a:t>Tax</a:t>
            </a:r>
            <a:endParaRPr lang="en-US" dirty="0"/>
          </a:p>
        </p:txBody>
      </p:sp>
      <p:pic>
        <p:nvPicPr>
          <p:cNvPr id="6" name="Picture 5"/>
          <p:cNvPicPr>
            <a:picLocks noChangeAspect="1"/>
          </p:cNvPicPr>
          <p:nvPr/>
        </p:nvPicPr>
        <p:blipFill>
          <a:blip r:embed="rId2"/>
          <a:stretch>
            <a:fillRect/>
          </a:stretch>
        </p:blipFill>
        <p:spPr>
          <a:xfrm>
            <a:off x="400050" y="1509154"/>
            <a:ext cx="11791950" cy="4938712"/>
          </a:xfrm>
          <a:prstGeom prst="rect">
            <a:avLst/>
          </a:prstGeom>
        </p:spPr>
      </p:pic>
      <p:sp>
        <p:nvSpPr>
          <p:cNvPr id="5" name="TextBox 4"/>
          <p:cNvSpPr txBox="1"/>
          <p:nvPr/>
        </p:nvSpPr>
        <p:spPr>
          <a:xfrm>
            <a:off x="2590800" y="3581400"/>
            <a:ext cx="5867400" cy="369332"/>
          </a:xfrm>
          <a:prstGeom prst="rect">
            <a:avLst/>
          </a:prstGeom>
          <a:solidFill>
            <a:schemeClr val="tx2">
              <a:lumMod val="40000"/>
              <a:lumOff val="60000"/>
            </a:schemeClr>
          </a:solidFill>
        </p:spPr>
        <p:txBody>
          <a:bodyPr wrap="square" rtlCol="0">
            <a:spAutoFit/>
          </a:bodyPr>
          <a:lstStyle/>
          <a:p>
            <a:r>
              <a:rPr lang="en-US" dirty="0" smtClean="0"/>
              <a:t>Adjustment for gambling winnings</a:t>
            </a:r>
            <a:endParaRPr lang="en-US" dirty="0"/>
          </a:p>
        </p:txBody>
      </p:sp>
      <p:cxnSp>
        <p:nvCxnSpPr>
          <p:cNvPr id="8" name="Straight Arrow Connector 7"/>
          <p:cNvCxnSpPr>
            <a:stCxn id="5" idx="1"/>
          </p:cNvCxnSpPr>
          <p:nvPr/>
        </p:nvCxnSpPr>
        <p:spPr>
          <a:xfrm flipH="1" flipV="1">
            <a:off x="2133600" y="3581400"/>
            <a:ext cx="4572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590800" y="4419600"/>
            <a:ext cx="5867400" cy="369332"/>
          </a:xfrm>
          <a:prstGeom prst="rect">
            <a:avLst/>
          </a:prstGeom>
          <a:solidFill>
            <a:schemeClr val="tx2">
              <a:lumMod val="40000"/>
              <a:lumOff val="60000"/>
            </a:schemeClr>
          </a:solidFill>
        </p:spPr>
        <p:txBody>
          <a:bodyPr wrap="square" rtlCol="0">
            <a:spAutoFit/>
          </a:bodyPr>
          <a:lstStyle/>
          <a:p>
            <a:r>
              <a:rPr lang="en-US" dirty="0" smtClean="0"/>
              <a:t>Adjustment for military pension</a:t>
            </a:r>
            <a:endParaRPr lang="en-US" dirty="0"/>
          </a:p>
        </p:txBody>
      </p:sp>
      <p:cxnSp>
        <p:nvCxnSpPr>
          <p:cNvPr id="15" name="Straight Arrow Connector 14"/>
          <p:cNvCxnSpPr>
            <a:stCxn id="11" idx="1"/>
          </p:cNvCxnSpPr>
          <p:nvPr/>
        </p:nvCxnSpPr>
        <p:spPr>
          <a:xfrm flipH="1" flipV="1">
            <a:off x="1905000" y="4419600"/>
            <a:ext cx="6858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590800" y="5029200"/>
            <a:ext cx="5791200" cy="369332"/>
          </a:xfrm>
          <a:prstGeom prst="rect">
            <a:avLst/>
          </a:prstGeom>
          <a:solidFill>
            <a:schemeClr val="tx2">
              <a:lumMod val="40000"/>
              <a:lumOff val="60000"/>
            </a:schemeClr>
          </a:solidFill>
        </p:spPr>
        <p:txBody>
          <a:bodyPr wrap="square" rtlCol="0">
            <a:spAutoFit/>
          </a:bodyPr>
          <a:lstStyle/>
          <a:p>
            <a:r>
              <a:rPr lang="en-US" dirty="0" smtClean="0"/>
              <a:t>Adjustment for tax-exempt pensions, annuities and IRA</a:t>
            </a:r>
            <a:endParaRPr lang="en-US" dirty="0"/>
          </a:p>
        </p:txBody>
      </p:sp>
      <p:cxnSp>
        <p:nvCxnSpPr>
          <p:cNvPr id="18" name="Straight Arrow Connector 17"/>
          <p:cNvCxnSpPr/>
          <p:nvPr/>
        </p:nvCxnSpPr>
        <p:spPr>
          <a:xfrm flipH="1" flipV="1">
            <a:off x="1905000" y="5126251"/>
            <a:ext cx="685800" cy="1161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590800" y="5865105"/>
            <a:ext cx="5943600" cy="369332"/>
          </a:xfrm>
          <a:prstGeom prst="rect">
            <a:avLst/>
          </a:prstGeom>
          <a:solidFill>
            <a:schemeClr val="tx2">
              <a:lumMod val="40000"/>
              <a:lumOff val="60000"/>
            </a:schemeClr>
          </a:solidFill>
        </p:spPr>
        <p:txBody>
          <a:bodyPr wrap="square" rtlCol="0">
            <a:spAutoFit/>
          </a:bodyPr>
          <a:lstStyle/>
          <a:p>
            <a:r>
              <a:rPr lang="en-US" dirty="0" smtClean="0"/>
              <a:t>Adjustment for scholarships</a:t>
            </a:r>
            <a:endParaRPr lang="en-US" dirty="0"/>
          </a:p>
        </p:txBody>
      </p:sp>
      <p:cxnSp>
        <p:nvCxnSpPr>
          <p:cNvPr id="21" name="Straight Arrow Connector 20"/>
          <p:cNvCxnSpPr>
            <a:stCxn id="19" idx="1"/>
          </p:cNvCxnSpPr>
          <p:nvPr/>
        </p:nvCxnSpPr>
        <p:spPr>
          <a:xfrm flipH="1" flipV="1">
            <a:off x="1905000" y="5838312"/>
            <a:ext cx="685800" cy="2114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6056771"/>
      </p:ext>
    </p:extLst>
  </p:cSld>
  <p:clrMapOvr>
    <a:masterClrMapping/>
  </p:clrMapOvr>
  <p:transition>
    <p:fade/>
  </p:transition>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A309F09A-D3F6-47D0-BBBB-3A71145426D5}" vid="{CFB015DD-FEA0-48F6-AF59-C346941A5F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1565</Words>
  <Application>Microsoft Office PowerPoint</Application>
  <PresentationFormat>Widescreen</PresentationFormat>
  <Paragraphs>171</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Verdana</vt:lpstr>
      <vt:lpstr>Wingdings</vt:lpstr>
      <vt:lpstr>2018 Templet</vt:lpstr>
      <vt:lpstr>Finishing the Return/Refund and Amount Owed</vt:lpstr>
      <vt:lpstr>Finishing the NJ Return </vt:lpstr>
      <vt:lpstr>Entries in the TaxSlayer State Section</vt:lpstr>
      <vt:lpstr>TS – State Section Menu</vt:lpstr>
      <vt:lpstr>TS – Basic Information</vt:lpstr>
      <vt:lpstr>TS - Basic Information -  Additional Inputs That May Be Needed</vt:lpstr>
      <vt:lpstr>TS – Income Subject to Tax</vt:lpstr>
      <vt:lpstr>TS – Income Subject to Tax</vt:lpstr>
      <vt:lpstr>TS – Income Subject to Tax</vt:lpstr>
      <vt:lpstr>TS – Subtractions from Income</vt:lpstr>
      <vt:lpstr>TS – Subtractions from Income</vt:lpstr>
      <vt:lpstr>TS – Subtractions from Income</vt:lpstr>
      <vt:lpstr>TS – Subtractions from Income</vt:lpstr>
      <vt:lpstr>TS – NJ Credits</vt:lpstr>
      <vt:lpstr>TS – NJ Credits</vt:lpstr>
      <vt:lpstr>Use Tax Due on Out-of-State Purchases – NJ 1040 Line 50</vt:lpstr>
      <vt:lpstr>Use Tax Due on Out-of-State Purchases – NJ 1040 Line 50</vt:lpstr>
      <vt:lpstr>Use Tax Due on Out-of-State Purchases – NJ 1040 Line 50</vt:lpstr>
      <vt:lpstr>TS – NJ Refund Options</vt:lpstr>
      <vt:lpstr>NJ Refunds Applied to Next Year’s Taxes</vt:lpstr>
      <vt:lpstr>Amount Owed:  NJ Payment Options</vt:lpstr>
      <vt:lpstr>Tax Penalty for Underpayment of NJ Taxes</vt:lpstr>
      <vt:lpstr>Conditions When Estimated Tax Payments are Required for Next Year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2018-10-11T13:34:32Z</dcterms:created>
  <dcterms:modified xsi:type="dcterms:W3CDTF">2018-11-18T14:03:59Z</dcterms:modified>
</cp:coreProperties>
</file>